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pitchFamily="18" charset="0"/>
        <a:ea typeface="ＭＳ Ｐゴシック" pitchFamily="18" charset="-128"/>
        <a:cs typeface="ＭＳ Ｐゴシック" pitchFamily="18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00"/>
    <a:srgbClr val="000980"/>
    <a:srgbClr val="6E00EA"/>
    <a:srgbClr val="66FF66"/>
    <a:srgbClr val="999999"/>
    <a:srgbClr val="CCFF66"/>
    <a:srgbClr val="FFFFFF"/>
    <a:srgbClr val="0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9104" autoAdjust="0"/>
  </p:normalViewPr>
  <p:slideViewPr>
    <p:cSldViewPr>
      <p:cViewPr>
        <p:scale>
          <a:sx n="100" d="100"/>
          <a:sy n="100" d="100"/>
        </p:scale>
        <p:origin x="-312" y="-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5A8E4D-BB2C-4441-B696-24AE56AB33B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4" charset="0"/>
        <a:ea typeface="ＭＳ Ｐゴシック" pitchFamily="-64" charset="-128"/>
        <a:cs typeface="ＭＳ Ｐゴシック" pitchFamily="-6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4" charset="0"/>
        <a:ea typeface="ＭＳ Ｐゴシック" pitchFamily="-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4" charset="0"/>
        <a:ea typeface="ＭＳ Ｐゴシック" pitchFamily="-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4" charset="0"/>
        <a:ea typeface="ＭＳ Ｐゴシック" pitchFamily="-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4" charset="0"/>
        <a:ea typeface="ＭＳ Ｐゴシック" pitchFamily="-6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09AB7F-2713-405D-93A0-A9B97681D5E0}" type="slidenum">
              <a:rPr lang="en-US"/>
              <a:pPr/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18" charset="0"/>
              <a:ea typeface="ＭＳ Ｐゴシック" pitchFamily="18" charset="-128"/>
              <a:cs typeface="ＭＳ Ｐゴシック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FA573C-421A-48D3-979D-86FF821EA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A9A6B-9EF2-4388-A52B-453A8DE1B7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1CF3AE-ED07-4DE7-9224-C0890AFD4B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C51C7-077E-4DB5-ABE7-C985B7DED9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73161-4149-460D-AF75-864A0FB37F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12C65-8993-4094-9034-6D1A2D5BD3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A34C8-B125-41C5-9CF3-E8B0D27E3C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09A3F-0D8D-46C4-AE4B-6A6D9CADC7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52B4CB-1DE6-43FE-A88C-34D2DB3137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9BBE16-73C0-4646-BDBC-17542DABFD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1088FB-5528-40F0-9CA9-1B0F78D111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0">
          <a:gsLst>
            <a:gs pos="0">
              <a:srgbClr val="00003B"/>
            </a:gs>
            <a:gs pos="50000">
              <a:srgbClr val="00008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093C4D-D569-48B5-AD0C-D0C89812C1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64" charset="0"/>
          <a:ea typeface="ＭＳ Ｐゴシック" pitchFamily="-64" charset="-128"/>
          <a:cs typeface="ＭＳ Ｐゴシック" pitchFamily="-6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2.png"/><Relationship Id="rId4" Type="http://schemas.openxmlformats.org/officeDocument/2006/relationships/image" Target="../media/image2.png"/><Relationship Id="rId7" Type="http://schemas.openxmlformats.org/officeDocument/2006/relationships/image" Target="../media/image5.pdf"/><Relationship Id="rId11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0" Type="http://schemas.openxmlformats.org/officeDocument/2006/relationships/image" Target="../media/image8.png"/><Relationship Id="rId5" Type="http://schemas.openxmlformats.org/officeDocument/2006/relationships/image" Target="../media/image3.pdf"/><Relationship Id="rId12" Type="http://schemas.openxmlformats.org/officeDocument/2006/relationships/image" Target="../media/image10.pdf"/><Relationship Id="rId2" Type="http://schemas.openxmlformats.org/officeDocument/2006/relationships/notesSlide" Target="../notesSlides/notesSlide1.xml"/><Relationship Id="rId9" Type="http://schemas.openxmlformats.org/officeDocument/2006/relationships/image" Target="../media/image7.pdf"/><Relationship Id="rId3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-25400"/>
            <a:ext cx="8382000" cy="990600"/>
          </a:xfrm>
        </p:spPr>
        <p:txBody>
          <a:bodyPr/>
          <a:lstStyle/>
          <a:p>
            <a:pPr eaLnBrk="1" hangingPunct="1"/>
            <a:r>
              <a:rPr lang="en-US" sz="2000">
                <a:solidFill>
                  <a:srgbClr val="FFFF00"/>
                </a:solidFill>
              </a:rPr>
              <a:t>How Do Intramolecular Hydrogen Bonds Affect Acidities and Basicities?</a:t>
            </a: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237825" y="2108200"/>
            <a:ext cx="382175" cy="395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1345025" y="1701800"/>
            <a:ext cx="431557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6374225" y="1701800"/>
            <a:ext cx="1219200" cy="978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9"/>
              <a:srcRect/>
              <a:stretch>
                <a:fillRect/>
              </a:stretch>
            </p:blipFill>
          </mc:Choice>
          <mc:Fallback>
            <p:blipFill>
              <a:blip r:embed="rId10"/>
              <a:srcRect/>
              <a:stretch>
                <a:fillRect/>
              </a:stretch>
            </p:blipFill>
          </mc:Fallback>
        </mc:AlternateContent>
        <p:spPr bwMode="auto">
          <a:xfrm>
            <a:off x="1214120" y="3378200"/>
            <a:ext cx="224028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/>
          <p:cNvPicPr>
            <a:picLocks noChangeAspect="1"/>
          </p:cNvPicPr>
          <p:nvPr/>
        </p:nvPicPr>
        <p:blipFill>
          <a:blip r:embed="rId11"/>
          <a:srcRect l="21684" t="20090" r="21684" b="26785"/>
          <a:stretch>
            <a:fillRect/>
          </a:stretch>
        </p:blipFill>
        <p:spPr bwMode="auto">
          <a:xfrm>
            <a:off x="5262233" y="3073400"/>
            <a:ext cx="238316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 bwMode="auto">
          <a:xfrm>
            <a:off x="3759200" y="3759200"/>
            <a:ext cx="83820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606800" y="3911600"/>
            <a:ext cx="1243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pKa =19.7</a:t>
            </a:r>
          </a:p>
        </p:txBody>
      </p:sp>
      <p:pic>
        <p:nvPicPr>
          <p:cNvPr id="1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12"/>
              <a:srcRect/>
              <a:stretch>
                <a:fillRect/>
              </a:stretch>
            </p:blipFill>
          </mc:Choice>
          <mc:Fallback>
            <p:blipFill>
              <a:blip r:embed="rId13"/>
              <a:srcRect/>
              <a:stretch>
                <a:fillRect/>
              </a:stretch>
            </p:blipFill>
          </mc:Fallback>
        </mc:AlternateContent>
        <p:spPr bwMode="auto">
          <a:xfrm>
            <a:off x="1421737" y="4737100"/>
            <a:ext cx="175326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/>
          <p:nvPr/>
        </p:nvCxnSpPr>
        <p:spPr bwMode="auto">
          <a:xfrm>
            <a:off x="3760213" y="5651500"/>
            <a:ext cx="83820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582413" y="5702300"/>
            <a:ext cx="1243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pKa =16.1</a:t>
            </a:r>
          </a:p>
        </p:txBody>
      </p:sp>
      <p:pic>
        <p:nvPicPr>
          <p:cNvPr id="17" name="Picture 4"/>
          <p:cNvPicPr>
            <a:picLocks noChangeAspect="1"/>
          </p:cNvPicPr>
          <p:nvPr/>
        </p:nvPicPr>
        <p:blipFill>
          <a:blip r:embed="rId14"/>
          <a:srcRect l="16649" t="20717" r="20811" b="25896"/>
          <a:stretch>
            <a:fillRect/>
          </a:stretch>
        </p:blipFill>
        <p:spPr bwMode="auto">
          <a:xfrm>
            <a:off x="5262065" y="4787900"/>
            <a:ext cx="233253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2377757" y="6457890"/>
            <a:ext cx="3642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Symbol"/>
              </a:rPr>
              <a:t>D</a:t>
            </a:r>
            <a:r>
              <a:rPr lang="en-US" sz="1800" i="1">
                <a:solidFill>
                  <a:srgbClr val="FFFF00"/>
                </a:solidFill>
              </a:rPr>
              <a:t>H</a:t>
            </a:r>
            <a:r>
              <a:rPr lang="en-US" sz="1800">
                <a:solidFill>
                  <a:srgbClr val="FFFF00"/>
                </a:solidFill>
              </a:rPr>
              <a:t>˚</a:t>
            </a:r>
            <a:r>
              <a:rPr lang="en-US" sz="1800" baseline="-25000">
                <a:solidFill>
                  <a:srgbClr val="FFFF00"/>
                </a:solidFill>
              </a:rPr>
              <a:t>acid</a:t>
            </a:r>
            <a:r>
              <a:rPr lang="en-US" sz="1800">
                <a:solidFill>
                  <a:srgbClr val="FFFF00"/>
                </a:solidFill>
              </a:rPr>
              <a:t> (tetraol) ~ HCl (gas phase)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" y="7112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FF"/>
                </a:solidFill>
              </a:rPr>
              <a:t>Steven R. Kass, Department of Chemistry, University of Minnesota St. Paul, MN 55455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70300" y="4178300"/>
            <a:ext cx="103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(DMSO)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83000" y="6018768"/>
            <a:ext cx="103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(DMSO)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4" charset="0"/>
            <a:ea typeface="ＭＳ Ｐゴシック" pitchFamily="-64" charset="-128"/>
            <a:cs typeface="ＭＳ Ｐゴシック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4" charset="0"/>
            <a:ea typeface="ＭＳ Ｐゴシック" pitchFamily="-64" charset="-128"/>
            <a:cs typeface="ＭＳ Ｐゴシック" pitchFamily="-6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5378</TotalTime>
  <Words>53</Words>
  <Application>Microsoft Macintosh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How Do Intramolecular Hydrogen Bonds Affect Acidities and Basicities?</vt:lpstr>
    </vt:vector>
  </TitlesOfParts>
  <Company>Department of Chemistry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Department of Chemistry</dc:creator>
  <cp:lastModifiedBy>Department of Chemistry</cp:lastModifiedBy>
  <cp:revision>345</cp:revision>
  <dcterms:created xsi:type="dcterms:W3CDTF">2011-03-14T22:19:23Z</dcterms:created>
  <dcterms:modified xsi:type="dcterms:W3CDTF">2011-03-14T22:27:52Z</dcterms:modified>
</cp:coreProperties>
</file>