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864A-D67F-4265-B9B0-6E19C3DEAA47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65C19-32B1-410D-A23A-E97CE175BE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J Crane\Documents\publications - Crane Lab\Npsr resub\fig5-compiled2.jpg"/>
          <p:cNvPicPr>
            <a:picLocks noChangeAspect="1" noChangeArrowheads="1"/>
          </p:cNvPicPr>
          <p:nvPr/>
        </p:nvPicPr>
        <p:blipFill>
          <a:blip r:embed="rId2" cstate="print"/>
          <a:srcRect t="11111" r="52948"/>
          <a:stretch>
            <a:fillRect/>
          </a:stretch>
        </p:blipFill>
        <p:spPr bwMode="auto">
          <a:xfrm>
            <a:off x="228600" y="1905000"/>
            <a:ext cx="4572000" cy="305563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876800" y="2209800"/>
            <a:ext cx="3352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The structure of the </a:t>
            </a:r>
            <a:r>
              <a:rPr lang="en-US" sz="1400" dirty="0" err="1" smtClean="0"/>
              <a:t>persulfide</a:t>
            </a:r>
            <a:r>
              <a:rPr lang="en-US" sz="1400" dirty="0" smtClean="0"/>
              <a:t> </a:t>
            </a:r>
            <a:r>
              <a:rPr lang="en-US" sz="1400" dirty="0" err="1" smtClean="0"/>
              <a:t>reductase</a:t>
            </a:r>
            <a:r>
              <a:rPr lang="en-US" sz="1400" dirty="0" smtClean="0"/>
              <a:t> reveals the route of </a:t>
            </a:r>
            <a:r>
              <a:rPr lang="en-US" sz="1400" dirty="0" err="1" smtClean="0"/>
              <a:t>persulfide</a:t>
            </a:r>
            <a:r>
              <a:rPr lang="en-US" sz="1400" dirty="0" smtClean="0"/>
              <a:t> sulfur reduction.  The </a:t>
            </a:r>
            <a:r>
              <a:rPr lang="en-US" sz="1400" dirty="0" err="1" smtClean="0"/>
              <a:t>persulfide</a:t>
            </a:r>
            <a:r>
              <a:rPr lang="en-US" sz="1400" dirty="0"/>
              <a:t> </a:t>
            </a:r>
            <a:r>
              <a:rPr lang="en-US" sz="1400" dirty="0" smtClean="0"/>
              <a:t>is initially bound on the surface, in the position occupied by a chloride ion (green) in this view.  Directly behind the chloride the tunnel leading to the active site of the enzyme can be seen – in this view, the active site is hidden off to the left.</a:t>
            </a:r>
            <a:endParaRPr lang="en-US" sz="1400" dirty="0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-152400"/>
            <a:ext cx="9144000" cy="147002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Mechanisms of Sulfur Reduction by Sulfur/Polysulfide </a:t>
            </a:r>
            <a:r>
              <a:rPr lang="en-US" sz="3200" dirty="0" err="1" smtClean="0"/>
              <a:t>Reductase</a:t>
            </a:r>
            <a:endParaRPr lang="en-US" sz="3200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8382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Edward J. Crane III, Department of Chemistry, Pomona College, Claremont, CA 91711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EJ Crane\Documents\publications - Crane Lab\Npsr resub\fig5-compiled2.jpg"/>
          <p:cNvPicPr>
            <a:picLocks noChangeAspect="1" noChangeArrowheads="1"/>
          </p:cNvPicPr>
          <p:nvPr/>
        </p:nvPicPr>
        <p:blipFill>
          <a:blip r:embed="rId2" cstate="print"/>
          <a:srcRect l="48035" t="5556" r="29363"/>
          <a:stretch>
            <a:fillRect/>
          </a:stretch>
        </p:blipFill>
        <p:spPr bwMode="auto">
          <a:xfrm>
            <a:off x="5715000" y="4267200"/>
            <a:ext cx="1752600" cy="2590800"/>
          </a:xfrm>
          <a:prstGeom prst="rect">
            <a:avLst/>
          </a:prstGeom>
          <a:noFill/>
          <a:ln>
            <a:noFill/>
            <a:prstDash val="dash"/>
          </a:ln>
        </p:spPr>
      </p:pic>
      <p:sp>
        <p:nvSpPr>
          <p:cNvPr id="11" name="Rectangle 10"/>
          <p:cNvSpPr/>
          <p:nvPr/>
        </p:nvSpPr>
        <p:spPr>
          <a:xfrm>
            <a:off x="838200" y="472440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smtClean="0"/>
              <a:t>In this view the complete tunnel leading to the active site can be seen, as well as the </a:t>
            </a:r>
            <a:r>
              <a:rPr lang="en-US" sz="1400" dirty="0" err="1" smtClean="0"/>
              <a:t>pantothenate</a:t>
            </a:r>
            <a:r>
              <a:rPr lang="en-US" sz="1400" dirty="0" smtClean="0"/>
              <a:t> arm, which is proposed to shuttle S from its initial binding site at C531, at the location where a chloride is bound in this view, to C43 at the active site.  The dashed arrow shows the likely ~20 Å path that the arm travels during this delivery.</a:t>
            </a:r>
            <a:endParaRPr lang="en-US" sz="1400" dirty="0"/>
          </a:p>
        </p:txBody>
      </p:sp>
      <p:sp>
        <p:nvSpPr>
          <p:cNvPr id="12" name="Freeform 11"/>
          <p:cNvSpPr/>
          <p:nvPr/>
        </p:nvSpPr>
        <p:spPr>
          <a:xfrm>
            <a:off x="6172200" y="4876800"/>
            <a:ext cx="277091" cy="1371600"/>
          </a:xfrm>
          <a:custGeom>
            <a:avLst/>
            <a:gdLst>
              <a:gd name="connsiteX0" fmla="*/ 0 w 249382"/>
              <a:gd name="connsiteY0" fmla="*/ 18473 h 1293091"/>
              <a:gd name="connsiteX1" fmla="*/ 193964 w 249382"/>
              <a:gd name="connsiteY1" fmla="*/ 212436 h 1293091"/>
              <a:gd name="connsiteX2" fmla="*/ 249382 w 249382"/>
              <a:gd name="connsiteY2" fmla="*/ 1293091 h 1293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9382" h="1293091">
                <a:moveTo>
                  <a:pt x="0" y="18473"/>
                </a:moveTo>
                <a:cubicBezTo>
                  <a:pt x="76200" y="9236"/>
                  <a:pt x="152400" y="0"/>
                  <a:pt x="193964" y="212436"/>
                </a:cubicBezTo>
                <a:cubicBezTo>
                  <a:pt x="235528" y="424872"/>
                  <a:pt x="242455" y="858981"/>
                  <a:pt x="249382" y="1293091"/>
                </a:cubicBezTo>
              </a:path>
            </a:pathLst>
          </a:custGeom>
          <a:ln w="31750" cap="rnd">
            <a:solidFill>
              <a:srgbClr val="C00000"/>
            </a:solidFill>
            <a:prstDash val="dash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Mechanisms of Sulfur Reduction by Sulfur/Polysulfide Reductase</vt:lpstr>
    </vt:vector>
  </TitlesOfParts>
  <Company>Pomona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EJ Crane</dc:creator>
  <cp:lastModifiedBy>EJ Crane</cp:lastModifiedBy>
  <cp:revision>16</cp:revision>
  <dcterms:created xsi:type="dcterms:W3CDTF">2011-02-24T21:43:37Z</dcterms:created>
  <dcterms:modified xsi:type="dcterms:W3CDTF">2011-02-24T22:11:47Z</dcterms:modified>
</cp:coreProperties>
</file>