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Layouts/slideLayout14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1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Layouts/slideLayout1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6.xml" ContentType="application/vnd.openxmlformats-officedocument.presentationml.slideLayout+xml"/>
  <Default Extension="bin" ContentType="application/vnd.openxmlformats-officedocument.presentationml.printerSettings"/>
  <Override PartName="/ppt/slideLayouts/slideLayout15.xml" ContentType="application/vnd.openxmlformats-officedocument.presentationml.slideLayout+xml"/>
  <Default Extension="rels" ContentType="application/vnd.openxmlformats-package.relationships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notesMasterIdLst>
    <p:notesMasterId r:id="rId3"/>
  </p:notesMasterIdLst>
  <p:sldIdLst>
    <p:sldId id="323" r:id="rId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showPr showNarration="1" useTimings="0">
    <p:present/>
    <p:sldAll/>
    <p:penClr>
      <a:schemeClr val="tx1"/>
    </p:penClr>
  </p:showPr>
  <p:clrMru>
    <a:srgbClr val="004080"/>
    <a:srgbClr val="999999"/>
    <a:srgbClr val="804000"/>
    <a:srgbClr val="008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Objects="1" showGuides="1">
      <p:cViewPr varScale="1">
        <p:scale>
          <a:sx n="98" d="100"/>
          <a:sy n="98" d="100"/>
        </p:scale>
        <p:origin x="-392" y="-112"/>
      </p:cViewPr>
      <p:guideLst>
        <p:guide orient="horz" pos="4272"/>
        <p:guide pos="33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7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6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2AB8A9A-0C67-944E-B451-0AACCE67184A}" type="datetime1">
              <a:rPr lang="en-US"/>
              <a:pPr>
                <a:defRPr/>
              </a:pPr>
              <a:t>2/4/11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17B8558-7612-2048-BCB7-28CD1061A0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lIns="45720" tIns="0" rIns="45720" bIns="0" rtlCol="0" anchor="b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788"/>
            <a:ext cx="1984375" cy="27305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algn="l" fontAlgn="base">
              <a:spcBef>
                <a:spcPct val="0"/>
              </a:spcBef>
              <a:spcAft>
                <a:spcPct val="0"/>
              </a:spcAft>
              <a:defRPr smtClean="0">
                <a:latin typeface="Rockwel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F05831EF-6E8F-0E4C-BC93-EA0AC4D9DCAC}" type="datetime1">
              <a:rPr lang="en-US"/>
              <a:pPr>
                <a:defRPr/>
              </a:pPr>
              <a:t>2/4/11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25" y="6300788"/>
            <a:ext cx="3813175" cy="27305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algn="l" fontAlgn="base">
              <a:spcBef>
                <a:spcPct val="0"/>
              </a:spcBef>
              <a:spcAft>
                <a:spcPct val="0"/>
              </a:spcAft>
              <a:defRPr>
                <a:latin typeface="Rockwel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638" y="6300788"/>
            <a:ext cx="685800" cy="27305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1100" smtClean="0">
                <a:solidFill>
                  <a:schemeClr val="tx1"/>
                </a:solidFill>
                <a:latin typeface="Rockwel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DC8C0E3D-F8C6-C542-BAF3-1CC8293E82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5DAE8E-797F-7F4F-B398-7C215D58B96F}" type="datetime1">
              <a:rPr lang="en-US"/>
              <a:pPr>
                <a:defRPr/>
              </a:pPr>
              <a:t>2/4/11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F6DBC-AC8C-144F-83CA-40F87A4387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6BB2F4-FE15-E74B-BD69-2C353B201286}" type="datetime1">
              <a:rPr lang="en-US"/>
              <a:pPr>
                <a:defRPr/>
              </a:pPr>
              <a:t>2/4/11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8AEBB-FE46-A441-B00C-53CEA164E3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68067-C801-2F43-BB99-1F32C612CF4C}" type="datetime1">
              <a:rPr lang="en-US"/>
              <a:pPr>
                <a:defRPr/>
              </a:pPr>
              <a:t>2/4/11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CA2B9-48CD-B04A-A0C4-91B3761318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5DC83-862D-3E4E-8AC8-5C6015ED491A}" type="datetime1">
              <a:rPr lang="en-US"/>
              <a:pPr>
                <a:defRPr/>
              </a:pPr>
              <a:t>2/4/11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916384-1B7D-E542-B78D-F791E0CEFE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25A498-8129-2E4C-A360-3BC195A2A178}" type="datetime1">
              <a:rPr lang="en-US"/>
              <a:pPr>
                <a:defRPr/>
              </a:pPr>
              <a:t>2/4/11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6E4C4-DB5C-974F-AD8B-BAE7F93B7A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"/>
          <p:cNvGrpSpPr>
            <a:grpSpLocks/>
          </p:cNvGrpSpPr>
          <p:nvPr/>
        </p:nvGrpSpPr>
        <p:grpSpPr bwMode="auto">
          <a:xfrm rot="-178369">
            <a:off x="628650" y="506413"/>
            <a:ext cx="3851275" cy="5514975"/>
            <a:chOff x="1524000" y="381000"/>
            <a:chExt cx="3657600" cy="4737978"/>
          </a:xfrm>
        </p:grpSpPr>
        <p:sp>
          <p:nvSpPr>
            <p:cNvPr id="6" name="Rectangle 5"/>
            <p:cNvSpPr/>
            <p:nvPr userDrawn="1"/>
          </p:nvSpPr>
          <p:spPr>
            <a:xfrm>
              <a:off x="1521380" y="380868"/>
              <a:ext cx="3657600" cy="47243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7" name="Rectangle 6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15F78-635F-9540-AB51-138D799CF67E}" type="datetime1">
              <a:rPr lang="en-US"/>
              <a:pPr>
                <a:defRPr/>
              </a:pPr>
              <a:t>2/4/11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838668-A9D7-F640-84CF-0B94324F03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3"/>
          <p:cNvGrpSpPr>
            <a:grpSpLocks/>
          </p:cNvGrpSpPr>
          <p:nvPr/>
        </p:nvGrpSpPr>
        <p:grpSpPr bwMode="auto">
          <a:xfrm rot="-385649">
            <a:off x="312738" y="3521075"/>
            <a:ext cx="4089400" cy="3025775"/>
            <a:chOff x="1524000" y="381000"/>
            <a:chExt cx="3657600" cy="4737978"/>
          </a:xfrm>
        </p:grpSpPr>
        <p:sp>
          <p:nvSpPr>
            <p:cNvPr id="7" name="Rectangle 6"/>
            <p:cNvSpPr/>
            <p:nvPr userDrawn="1"/>
          </p:nvSpPr>
          <p:spPr>
            <a:xfrm>
              <a:off x="1521575" y="380483"/>
              <a:ext cx="3657600" cy="47255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</p:grpSp>
      <p:grpSp>
        <p:nvGrpSpPr>
          <p:cNvPr id="9" name="Group 9"/>
          <p:cNvGrpSpPr>
            <a:grpSpLocks/>
          </p:cNvGrpSpPr>
          <p:nvPr/>
        </p:nvGrpSpPr>
        <p:grpSpPr bwMode="auto">
          <a:xfrm rot="232774">
            <a:off x="169863" y="241300"/>
            <a:ext cx="4087812" cy="3025775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3760" y="381014"/>
              <a:ext cx="3657600" cy="47255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907AC-5029-E646-93EA-58A1F3B97548}" type="datetime1">
              <a:rPr lang="en-US"/>
              <a:pPr>
                <a:defRPr/>
              </a:pPr>
              <a:t>2/4/11</a:t>
            </a:fld>
            <a:endParaRPr lang="en-US"/>
          </a:p>
        </p:txBody>
      </p:sp>
      <p:sp>
        <p:nvSpPr>
          <p:cNvPr id="14" name="Footer Placeholder 5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D94424-8BD2-9749-A105-F4A14D32AD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8"/>
          <p:cNvGrpSpPr>
            <a:grpSpLocks/>
          </p:cNvGrpSpPr>
          <p:nvPr/>
        </p:nvGrpSpPr>
        <p:grpSpPr bwMode="auto">
          <a:xfrm rot="232774">
            <a:off x="2058988" y="379413"/>
            <a:ext cx="5032375" cy="3443287"/>
            <a:chOff x="1524000" y="381000"/>
            <a:chExt cx="3657600" cy="4737978"/>
          </a:xfrm>
        </p:grpSpPr>
        <p:sp>
          <p:nvSpPr>
            <p:cNvPr id="6" name="Rectangle 5"/>
            <p:cNvSpPr/>
            <p:nvPr userDrawn="1"/>
          </p:nvSpPr>
          <p:spPr>
            <a:xfrm>
              <a:off x="1523766" y="381015"/>
              <a:ext cx="3657600" cy="472487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7" name="Rectangle 6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690BA7-E0F8-2446-8E80-007FEF3CC872}" type="datetime1">
              <a:rPr lang="en-US"/>
              <a:pPr>
                <a:defRPr/>
              </a:pPr>
              <a:t>2/4/11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5C5E7-6D07-3145-B094-E4D3DDF300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3"/>
          <p:cNvGrpSpPr>
            <a:grpSpLocks/>
          </p:cNvGrpSpPr>
          <p:nvPr/>
        </p:nvGrpSpPr>
        <p:grpSpPr bwMode="auto">
          <a:xfrm rot="-180000">
            <a:off x="114300" y="115888"/>
            <a:ext cx="3968750" cy="3705225"/>
            <a:chOff x="1524000" y="381000"/>
            <a:chExt cx="3657600" cy="4737978"/>
          </a:xfrm>
        </p:grpSpPr>
        <p:sp>
          <p:nvSpPr>
            <p:cNvPr id="7" name="Rectangle 6"/>
            <p:cNvSpPr/>
            <p:nvPr userDrawn="1"/>
          </p:nvSpPr>
          <p:spPr>
            <a:xfrm>
              <a:off x="1521346" y="380797"/>
              <a:ext cx="3657600" cy="472376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</p:grpSp>
      <p:grpSp>
        <p:nvGrpSpPr>
          <p:cNvPr id="9" name="Group 9"/>
          <p:cNvGrpSpPr>
            <a:grpSpLocks/>
          </p:cNvGrpSpPr>
          <p:nvPr/>
        </p:nvGrpSpPr>
        <p:grpSpPr bwMode="auto">
          <a:xfrm rot="360000">
            <a:off x="4165600" y="323850"/>
            <a:ext cx="4792663" cy="344328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3620" y="381036"/>
              <a:ext cx="3657600" cy="472487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5940F-9C1E-7E4D-AC3A-789CAF06A205}" type="datetime1">
              <a:rPr lang="en-US"/>
              <a:pPr>
                <a:defRPr/>
              </a:pPr>
              <a:t>2/4/11</a:t>
            </a:fld>
            <a:endParaRPr lang="en-US"/>
          </a:p>
        </p:txBody>
      </p:sp>
      <p:sp>
        <p:nvSpPr>
          <p:cNvPr id="14" name="Footer Placeholder 5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D15E0B-9452-CD4F-8DA8-82C559B016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D9E7F8-643F-924F-8DE6-05FA5005CEAD}" type="datetime1">
              <a:rPr lang="en-US"/>
              <a:pPr>
                <a:defRPr/>
              </a:pPr>
              <a:t>2/4/11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84F26-F444-984A-8547-B120957465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9C74A8-9B73-F343-982F-4EEEDBC70287}" type="datetime1">
              <a:rPr lang="en-US"/>
              <a:pPr>
                <a:defRPr/>
              </a:pPr>
              <a:t>2/4/11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9FC26-52B1-5242-8829-320471EFE0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6ED114-4099-E243-8BB6-CEEF762E26F3}" type="datetime1">
              <a:rPr lang="en-US"/>
              <a:pPr>
                <a:defRPr/>
              </a:pPr>
              <a:t>2/4/11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11CC5-35F6-2E4B-978D-C33F143EE0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DDD8-777E-1945-9588-D9D94D612AAD}" type="datetime1">
              <a:rPr lang="en-US"/>
              <a:pPr>
                <a:defRPr/>
              </a:pPr>
              <a:t>2/4/11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C995CF-4A8B-D448-A1E3-13A00DF7B8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Waterm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>
          <a:xfrm>
            <a:off x="457200" y="6299200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pPr>
              <a:defRPr/>
            </a:pPr>
            <a:fld id="{79280869-6E2D-1C46-8F81-FD8881441811}" type="datetime1">
              <a:rPr lang="en-US"/>
              <a:pPr>
                <a:defRPr/>
              </a:pPr>
              <a:t>2/4/11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3962400" y="6299200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8264525" y="6311900"/>
            <a:ext cx="685800" cy="265113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pPr>
              <a:defRPr/>
            </a:pPr>
            <a:fld id="{2CDA5EEC-A9A4-1749-B9CF-71E2307997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lIns="45720" tIns="0" rIns="45720" bIns="0" rtlCol="0" anchor="b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tIns="0" rIns="45720" bIns="0" rtlCol="0">
            <a:normAutofit/>
          </a:bodyPr>
          <a:lstStyle>
            <a:lvl1pPr marL="0" indent="0">
              <a:spcBef>
                <a:spcPct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5F145-FBB6-B243-855A-D88557FB7903}" type="datetime1">
              <a:rPr lang="en-US"/>
              <a:pPr>
                <a:defRPr/>
              </a:pPr>
              <a:t>2/4/11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49DA2-BE55-BA40-A0AB-3729F359DB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tion with Waterm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512E5-5BB6-5149-9DD4-DA255A4DD559}" type="datetime1">
              <a:rPr lang="en-US"/>
              <a:pPr>
                <a:defRPr/>
              </a:pPr>
              <a:t>2/4/11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3F325-7C30-DE45-B78F-B2C23D638A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8"/>
          <p:cNvGrpSpPr>
            <a:grpSpLocks/>
          </p:cNvGrpSpPr>
          <p:nvPr/>
        </p:nvGrpSpPr>
        <p:grpSpPr bwMode="auto">
          <a:xfrm rot="-360000">
            <a:off x="654050" y="444500"/>
            <a:ext cx="5416550" cy="3630613"/>
            <a:chOff x="1524000" y="381000"/>
            <a:chExt cx="3657600" cy="4737978"/>
          </a:xfrm>
        </p:grpSpPr>
        <p:sp>
          <p:nvSpPr>
            <p:cNvPr id="6" name="Rectangle 5"/>
            <p:cNvSpPr/>
            <p:nvPr userDrawn="1"/>
          </p:nvSpPr>
          <p:spPr>
            <a:xfrm>
              <a:off x="1522260" y="380607"/>
              <a:ext cx="3657600" cy="472347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7" name="Rectangle 6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7BC21-542F-DE46-9FBB-2B8BDBA2885F}" type="datetime1">
              <a:rPr lang="en-US"/>
              <a:pPr>
                <a:defRPr/>
              </a:pPr>
              <a:t>2/4/11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4985E8-06E4-9142-9418-AF61B91D90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AB5BB6-D59C-5B47-9A74-BC496B51E74F}" type="datetime1">
              <a:rPr lang="en-US"/>
              <a:pPr>
                <a:defRPr/>
              </a:pPr>
              <a:t>2/4/11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6A4CB-685D-C748-9BF2-B557520514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mparison-Underline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7263" y="1897063"/>
            <a:ext cx="3228975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Comparison-Underline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16488" y="1897063"/>
            <a:ext cx="3228975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Comparison-Underline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7263" y="1897063"/>
            <a:ext cx="3228975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Comparison-Underline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16488" y="1897063"/>
            <a:ext cx="3228975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00915-A0EA-D44A-9FDF-7832C56CC91B}" type="datetime1">
              <a:rPr lang="en-US"/>
              <a:pPr>
                <a:defRPr/>
              </a:pPr>
              <a:t>2/4/11</a:t>
            </a:fld>
            <a:endParaRPr lang="en-US"/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61E34-5118-0D4A-9E70-795BEABED8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354BE-A36A-4240-B4C2-D3A65CCF8601}" type="datetime1">
              <a:rPr lang="en-US"/>
              <a:pPr>
                <a:defRPr/>
              </a:pPr>
              <a:t>2/4/11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F6F5D-936E-134A-A496-A256B49EC09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7.xml"/><Relationship Id="rId1" Type="http://schemas.openxmlformats.org/officeDocument/2006/relationships/slideLayout" Target="../slideLayouts/slideLayout1.xml"/><Relationship Id="rId24" Type="http://schemas.openxmlformats.org/officeDocument/2006/relationships/image" Target="../media/image7.png"/><Relationship Id="rId25" Type="http://schemas.openxmlformats.org/officeDocument/2006/relationships/image" Target="../media/image8.png"/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9" Type="http://schemas.openxmlformats.org/officeDocument/2006/relationships/slideLayout" Target="../slideLayouts/slideLayout9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14" Type="http://schemas.openxmlformats.org/officeDocument/2006/relationships/slideLayout" Target="../slideLayouts/slideLayout14.xml"/><Relationship Id="rId23" Type="http://schemas.openxmlformats.org/officeDocument/2006/relationships/image" Target="../media/image6.png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6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9" Type="http://schemas.openxmlformats.org/officeDocument/2006/relationships/slideLayout" Target="../slideLayouts/slideLayout19.xml"/><Relationship Id="rId20" Type="http://schemas.openxmlformats.org/officeDocument/2006/relationships/slideLayout" Target="../slideLayouts/slideLayout20.xml"/><Relationship Id="rId22" Type="http://schemas.openxmlformats.org/officeDocument/2006/relationships/theme" Target="../theme/theme1.xml"/><Relationship Id="rId21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11188" y="404813"/>
            <a:ext cx="7313612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14400" y="1735138"/>
            <a:ext cx="7313613" cy="405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2863" y="6315075"/>
            <a:ext cx="1295400" cy="265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D11CB36D-1690-5B4E-A2B3-EFEFE25C914E}" type="datetime1">
              <a:rPr lang="en-US"/>
              <a:pPr>
                <a:defRPr/>
              </a:pPr>
              <a:t>2/4/11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3350" y="6305550"/>
            <a:ext cx="3717925" cy="258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575" y="5476875"/>
            <a:ext cx="1482725" cy="8509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B97094C5-424B-5B49-A25E-535FD2F707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18" r:id="rId2"/>
    <p:sldLayoutId id="2147483732" r:id="rId3"/>
    <p:sldLayoutId id="2147483719" r:id="rId4"/>
    <p:sldLayoutId id="2147483720" r:id="rId5"/>
    <p:sldLayoutId id="2147483733" r:id="rId6"/>
    <p:sldLayoutId id="2147483721" r:id="rId7"/>
    <p:sldLayoutId id="2147483734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35" r:id="rId15"/>
    <p:sldLayoutId id="2147483736" r:id="rId16"/>
    <p:sldLayoutId id="2147483737" r:id="rId17"/>
    <p:sldLayoutId id="2147483738" r:id="rId18"/>
    <p:sldLayoutId id="2147483728" r:id="rId19"/>
    <p:sldLayoutId id="2147483729" r:id="rId20"/>
    <p:sldLayoutId id="2147483730" r:id="rId2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charset="0"/>
          <a:ea typeface="ＭＳ Ｐゴシック" charset="-128"/>
          <a:cs typeface="ＭＳ Ｐゴシック" charset="-128"/>
        </a:defRPr>
      </a:lvl9pPr>
    </p:titleStyle>
    <p:bodyStyle>
      <a:lvl1pPr marL="463550" indent="-463550" algn="l" rtl="0" eaLnBrk="0" fontAlgn="base" hangingPunct="0">
        <a:spcBef>
          <a:spcPts val="2000"/>
        </a:spcBef>
        <a:spcAft>
          <a:spcPct val="0"/>
        </a:spcAft>
        <a:buSzPct val="90000"/>
        <a:buBlip>
          <a:blip r:embed="rId23"/>
        </a:buBlip>
        <a:defRPr sz="24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914400" indent="-457200" algn="l" rtl="0" eaLnBrk="0" fontAlgn="base" hangingPunct="0">
        <a:spcBef>
          <a:spcPts val="600"/>
        </a:spcBef>
        <a:spcAft>
          <a:spcPct val="0"/>
        </a:spcAft>
        <a:buSzPct val="90000"/>
        <a:buBlip>
          <a:blip r:embed="rId24"/>
        </a:buBlip>
        <a:defRPr sz="22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255713" indent="-341313" algn="l" rtl="0" eaLnBrk="0" fontAlgn="base" hangingPunct="0">
        <a:spcBef>
          <a:spcPts val="600"/>
        </a:spcBef>
        <a:spcAft>
          <a:spcPct val="0"/>
        </a:spcAft>
        <a:buSzPct val="90000"/>
        <a:buBlip>
          <a:blip r:embed="rId25"/>
        </a:buBlip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597025" indent="-341313" algn="l" rtl="0" eaLnBrk="0" fontAlgn="base" hangingPunct="0">
        <a:spcBef>
          <a:spcPts val="600"/>
        </a:spcBef>
        <a:spcAft>
          <a:spcPct val="0"/>
        </a:spcAft>
        <a:buSzPct val="90000"/>
        <a:buBlip>
          <a:blip r:embed="rId25"/>
        </a:buBlip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938338" indent="-341313" algn="l" rtl="0" eaLnBrk="0" fontAlgn="base" hangingPunct="0">
        <a:spcBef>
          <a:spcPts val="600"/>
        </a:spcBef>
        <a:spcAft>
          <a:spcPct val="0"/>
        </a:spcAft>
        <a:buSzPct val="90000"/>
        <a:buBlip>
          <a:blip r:embed="rId25"/>
        </a:buBlip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4"/>
          <p:cNvSpPr>
            <a:spLocks noChangeArrowheads="1"/>
          </p:cNvSpPr>
          <p:nvPr/>
        </p:nvSpPr>
        <p:spPr bwMode="auto">
          <a:xfrm>
            <a:off x="228600" y="76200"/>
            <a:ext cx="8228013" cy="124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defTabSz="914400"/>
            <a:r>
              <a:rPr lang="en-US" sz="2000" b="1" dirty="0">
                <a:solidFill>
                  <a:srgbClr val="000000"/>
                </a:solidFill>
                <a:ea typeface="Arial" charset="0"/>
                <a:cs typeface="Arial" charset="0"/>
              </a:rPr>
              <a:t>Pattern Formation in Fluid Injection into Granular Media: </a:t>
            </a:r>
          </a:p>
          <a:p>
            <a:pPr defTabSz="914400"/>
            <a:r>
              <a:rPr lang="en-US" sz="2000" b="1" i="1" dirty="0">
                <a:solidFill>
                  <a:srgbClr val="000000"/>
                </a:solidFill>
                <a:ea typeface="Arial" charset="0"/>
                <a:cs typeface="Arial" charset="0"/>
              </a:rPr>
              <a:t>Transition from Viscous Fingering to </a:t>
            </a:r>
            <a:r>
              <a:rPr lang="en-US" sz="2000" b="1" i="1" dirty="0" smtClean="0">
                <a:solidFill>
                  <a:srgbClr val="000000"/>
                </a:solidFill>
                <a:ea typeface="Arial" charset="0"/>
                <a:cs typeface="Arial" charset="0"/>
              </a:rPr>
              <a:t>Hydraulic </a:t>
            </a:r>
            <a:r>
              <a:rPr lang="en-US" sz="2000" b="1" i="1" dirty="0">
                <a:solidFill>
                  <a:srgbClr val="000000"/>
                </a:solidFill>
                <a:ea typeface="Arial" charset="0"/>
                <a:cs typeface="Arial" charset="0"/>
              </a:rPr>
              <a:t>Fracturing</a:t>
            </a:r>
          </a:p>
          <a:p>
            <a:pPr defTabSz="914400">
              <a:spcBef>
                <a:spcPts val="800"/>
              </a:spcBef>
            </a:pPr>
            <a:r>
              <a:rPr lang="en-US" sz="1400" b="1" dirty="0">
                <a:solidFill>
                  <a:srgbClr val="000000"/>
                </a:solidFill>
                <a:ea typeface="Arial" charset="0"/>
                <a:cs typeface="Arial" charset="0"/>
              </a:rPr>
              <a:t>Haiying Huang, School of Civil and Environmental Engineering</a:t>
            </a:r>
          </a:p>
          <a:p>
            <a:pPr defTabSz="914400"/>
            <a:r>
              <a:rPr lang="en-US" sz="1400" b="1" dirty="0">
                <a:solidFill>
                  <a:srgbClr val="000000"/>
                </a:solidFill>
                <a:ea typeface="Arial" charset="0"/>
                <a:cs typeface="Arial" charset="0"/>
              </a:rPr>
              <a:t>Georgia Institute of Technology</a:t>
            </a:r>
          </a:p>
        </p:txBody>
      </p:sp>
      <p:pic>
        <p:nvPicPr>
          <p:cNvPr id="24582" name="Picture 38" descr="Nugget_HHuang_2010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5263" y="1653218"/>
            <a:ext cx="6110820" cy="4595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" name="Right Arrow 42"/>
          <p:cNvSpPr/>
          <p:nvPr/>
        </p:nvSpPr>
        <p:spPr bwMode="auto">
          <a:xfrm>
            <a:off x="564307" y="1447801"/>
            <a:ext cx="6217493" cy="109727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4" name="Right Arrow 43"/>
          <p:cNvSpPr/>
          <p:nvPr/>
        </p:nvSpPr>
        <p:spPr bwMode="auto">
          <a:xfrm rot="5400000">
            <a:off x="-1822273" y="3739905"/>
            <a:ext cx="4663440" cy="10972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589" name="TextBox 44"/>
          <p:cNvSpPr txBox="1">
            <a:spLocks noChangeArrowheads="1"/>
          </p:cNvSpPr>
          <p:nvPr/>
        </p:nvSpPr>
        <p:spPr bwMode="auto">
          <a:xfrm>
            <a:off x="3307319" y="1143000"/>
            <a:ext cx="125579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i="1" dirty="0">
                <a:ea typeface="Arial" charset="0"/>
                <a:cs typeface="Arial" charset="0"/>
              </a:rPr>
              <a:t>Flow velocity</a:t>
            </a:r>
          </a:p>
        </p:txBody>
      </p:sp>
      <p:sp>
        <p:nvSpPr>
          <p:cNvPr id="24590" name="TextBox 45"/>
          <p:cNvSpPr txBox="1">
            <a:spLocks noChangeArrowheads="1"/>
          </p:cNvSpPr>
          <p:nvPr/>
        </p:nvSpPr>
        <p:spPr bwMode="auto">
          <a:xfrm rot="16200000">
            <a:off x="-399351" y="3827866"/>
            <a:ext cx="134555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i="1">
                <a:ea typeface="Arial" charset="0"/>
                <a:cs typeface="Arial" charset="0"/>
              </a:rPr>
              <a:t>Fluid viscosity</a:t>
            </a:r>
          </a:p>
        </p:txBody>
      </p:sp>
      <p:sp>
        <p:nvSpPr>
          <p:cNvPr id="24580" name="TextBox 46"/>
          <p:cNvSpPr txBox="1">
            <a:spLocks noChangeArrowheads="1"/>
          </p:cNvSpPr>
          <p:nvPr/>
        </p:nvSpPr>
        <p:spPr bwMode="auto">
          <a:xfrm>
            <a:off x="6781800" y="1838325"/>
            <a:ext cx="2209800" cy="4185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ea typeface="Arial" charset="0"/>
                <a:cs typeface="Arial" charset="0"/>
              </a:rPr>
              <a:t>Displacement patterns created when aqueous glycerin solutions at various concentrations were injected into a </a:t>
            </a:r>
            <a:r>
              <a:rPr lang="en-US" sz="1400" dirty="0" err="1">
                <a:ea typeface="Arial" charset="0"/>
                <a:cs typeface="Arial" charset="0"/>
              </a:rPr>
              <a:t>Hele</a:t>
            </a:r>
            <a:r>
              <a:rPr lang="en-US" sz="1400" dirty="0">
                <a:ea typeface="Arial" charset="0"/>
                <a:cs typeface="Arial" charset="0"/>
              </a:rPr>
              <a:t>-Shaw cell filled with dense dry sands. The displacement patterns emerge as a result of competition among various</a:t>
            </a:r>
            <a:r>
              <a:rPr lang="en-US" sz="1400" dirty="0" smtClean="0">
                <a:ea typeface="Arial" charset="0"/>
                <a:cs typeface="Arial" charset="0"/>
              </a:rPr>
              <a:t> mechanisms of energy </a:t>
            </a:r>
            <a:r>
              <a:rPr lang="en-US" sz="1400" dirty="0">
                <a:ea typeface="Arial" charset="0"/>
                <a:cs typeface="Arial" charset="0"/>
              </a:rPr>
              <a:t>dissipation</a:t>
            </a:r>
            <a:r>
              <a:rPr lang="en-US" sz="1400" dirty="0" smtClean="0">
                <a:ea typeface="Arial" charset="0"/>
                <a:cs typeface="Arial" charset="0"/>
              </a:rPr>
              <a:t> and </a:t>
            </a:r>
            <a:r>
              <a:rPr lang="en-US" sz="1400" dirty="0">
                <a:ea typeface="Arial" charset="0"/>
                <a:cs typeface="Arial" charset="0"/>
              </a:rPr>
              <a:t>range from simple radial permeation for the low velocity and low viscosity case to the viscous fingering type of pattern for the high velocity and high viscosity case.</a:t>
            </a:r>
          </a:p>
        </p:txBody>
      </p:sp>
      <p:sp>
        <p:nvSpPr>
          <p:cNvPr id="24581" name="TextBox 48"/>
          <p:cNvSpPr txBox="1">
            <a:spLocks noChangeArrowheads="1"/>
          </p:cNvSpPr>
          <p:nvPr/>
        </p:nvSpPr>
        <p:spPr bwMode="auto">
          <a:xfrm>
            <a:off x="885825" y="6300788"/>
            <a:ext cx="49736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>
                <a:ea typeface="Arial" charset="0"/>
                <a:cs typeface="Arial" charset="0"/>
              </a:rPr>
              <a:t>Light colored area – dry sands only; black area – fluid only (no grains);</a:t>
            </a:r>
          </a:p>
          <a:p>
            <a:r>
              <a:rPr lang="en-US" sz="1200">
                <a:ea typeface="Arial" charset="0"/>
                <a:cs typeface="Arial" charset="0"/>
              </a:rPr>
              <a:t>brown area – infiltrated area (fluid and sand grains)</a:t>
            </a:r>
          </a:p>
        </p:txBody>
      </p:sp>
    </p:spTree>
  </p:cSld>
  <p:clrMapOvr>
    <a:masterClrMapping/>
  </p:clrMapOvr>
  <p:transition advTm="149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4" Type="http://schemas.openxmlformats.org/officeDocument/2006/relationships/image" Target="../media/image4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5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Inkwell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Ｐ明朝"/>
      </a:majorFont>
      <a:minorFont>
        <a:latin typeface="Goudy Old Style"/>
        <a:ea typeface=""/>
        <a:cs typeface=""/>
        <a:font script="Jpan" typeface="ＭＳ Ｐ明朝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635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Inkwell.thmx</Template>
  <TotalTime>5665</TotalTime>
  <Words>131</Words>
  <Application>Microsoft Macintosh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Inkwell</vt:lpstr>
      <vt:lpstr>Slide 1</vt:lpstr>
    </vt:vector>
  </TitlesOfParts>
  <Company>Georgia Tech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Geomechanics in Hydrocarbon Recovery</dc:title>
  <dc:creator>Haiying Huang</dc:creator>
  <cp:lastModifiedBy>Haiying Huang</cp:lastModifiedBy>
  <cp:revision>149</cp:revision>
  <cp:lastPrinted>2011-02-04T20:05:46Z</cp:lastPrinted>
  <dcterms:created xsi:type="dcterms:W3CDTF">2011-02-05T03:27:59Z</dcterms:created>
  <dcterms:modified xsi:type="dcterms:W3CDTF">2011-02-05T03:29:25Z</dcterms:modified>
</cp:coreProperties>
</file>