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EB3A951-13EE-4ADA-A0F5-1039E0E1B745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7615016-8FF8-41C7-8DD4-3D828BE76A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267200" y="4267200"/>
            <a:ext cx="4800600" cy="2362200"/>
          </a:xfrm>
          <a:prstGeom prst="rect">
            <a:avLst/>
          </a:prstGeom>
          <a:solidFill>
            <a:schemeClr val="tx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Fig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52400" y="2438400"/>
            <a:ext cx="3429000" cy="1219200"/>
          </a:xfrm>
          <a:prstGeom prst="rect">
            <a:avLst/>
          </a:prstGeom>
          <a:solidFill>
            <a:schemeClr val="tx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610600" cy="9144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en-US" sz="1800" b="1" dirty="0" smtClean="0">
                <a:solidFill>
                  <a:schemeClr val="tx1"/>
                </a:solidFill>
              </a:rPr>
              <a:t>Solution medium effects on the photolysis of </a:t>
            </a:r>
            <a:r>
              <a:rPr lang="en-US" sz="1800" b="1" dirty="0" err="1" smtClean="0">
                <a:solidFill>
                  <a:schemeClr val="tx1"/>
                </a:solidFill>
              </a:rPr>
              <a:t>polyaromatic</a:t>
            </a:r>
            <a:r>
              <a:rPr lang="en-US" sz="1800" b="1" dirty="0" smtClean="0">
                <a:solidFill>
                  <a:schemeClr val="tx1"/>
                </a:solidFill>
              </a:rPr>
              <a:t> hydrocarbons (PAHs) in aqueous medium</a:t>
            </a:r>
            <a:r>
              <a:rPr lang="en-US" sz="2400" b="1" dirty="0" smtClean="0">
                <a:solidFill>
                  <a:schemeClr val="tx1"/>
                </a:solidFill>
              </a:rPr>
              <a:t/>
            </a:r>
            <a:br>
              <a:rPr lang="en-US" sz="2400" b="1" dirty="0" smtClean="0">
                <a:solidFill>
                  <a:schemeClr val="tx1"/>
                </a:solidFill>
              </a:rPr>
            </a:br>
            <a:r>
              <a:rPr lang="en-US" sz="1400" b="1" dirty="0" smtClean="0">
                <a:solidFill>
                  <a:schemeClr val="tx1"/>
                </a:solidFill>
              </a:rPr>
              <a:t>Catherine D. Clark , Warren J. De Bruyn, Chapman University, Orange, CA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99060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Introduction</a:t>
            </a:r>
          </a:p>
          <a:p>
            <a:r>
              <a:rPr lang="en-US" sz="1200" dirty="0" smtClean="0"/>
              <a:t>PAHs are carcinogenic compounds formed from fossil fuel combustion. They are degraded by sunlight in natural waters. Our study examines the effect of salts and </a:t>
            </a:r>
            <a:r>
              <a:rPr lang="en-US" sz="1200" dirty="0" err="1" smtClean="0"/>
              <a:t>humic</a:t>
            </a:r>
            <a:r>
              <a:rPr lang="en-US" sz="1200" dirty="0" smtClean="0"/>
              <a:t> acids (produced from degrading  plants) on the rates, pathways and products of PAH photolysis in water.</a:t>
            </a:r>
            <a:endParaRPr lang="en-US" sz="1200" dirty="0"/>
          </a:p>
        </p:txBody>
      </p:sp>
      <p:pic>
        <p:nvPicPr>
          <p:cNvPr id="6" name="Picture 5" descr="phenanthrene3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2514600"/>
            <a:ext cx="914400" cy="914400"/>
          </a:xfrm>
          <a:prstGeom prst="rect">
            <a:avLst/>
          </a:prstGeom>
        </p:spPr>
      </p:pic>
      <p:pic>
        <p:nvPicPr>
          <p:cNvPr id="7" name="Picture 6" descr="pyrene3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2514600"/>
            <a:ext cx="914400" cy="914400"/>
          </a:xfrm>
          <a:prstGeom prst="rect">
            <a:avLst/>
          </a:prstGeom>
        </p:spPr>
      </p:pic>
      <p:pic>
        <p:nvPicPr>
          <p:cNvPr id="8" name="Picture 7" descr="anthracene3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90800" y="2514600"/>
            <a:ext cx="838200" cy="914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4800" y="3276600"/>
            <a:ext cx="710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accent1">
                    <a:lumMod val="75000"/>
                  </a:schemeClr>
                </a:solidFill>
              </a:rPr>
              <a:t>pyrene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3276600"/>
            <a:ext cx="12650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accent1">
                    <a:lumMod val="75000"/>
                  </a:schemeClr>
                </a:solidFill>
              </a:rPr>
              <a:t>phenanthrene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3276600"/>
            <a:ext cx="1077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accent1">
                    <a:lumMod val="75000"/>
                  </a:schemeClr>
                </a:solidFill>
              </a:rPr>
              <a:t>anthracene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Picture 11" descr="image002.WM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91000" y="4433326"/>
            <a:ext cx="2452878" cy="1815074"/>
          </a:xfrm>
          <a:prstGeom prst="rect">
            <a:avLst/>
          </a:prstGeom>
        </p:spPr>
      </p:pic>
      <p:pic>
        <p:nvPicPr>
          <p:cNvPr id="13" name="Picture 12" descr="image001.WM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77000" y="4343400"/>
            <a:ext cx="2464308" cy="181688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962400" y="990600"/>
            <a:ext cx="4953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Some results to date</a:t>
            </a:r>
          </a:p>
          <a:p>
            <a:r>
              <a:rPr lang="en-US" sz="1200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Anthracene</a:t>
            </a:r>
            <a:endParaRPr lang="en-US" sz="12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sz="1200" dirty="0"/>
              <a:t>A solar simulator was used </a:t>
            </a:r>
            <a:r>
              <a:rPr lang="en-US" sz="1200" dirty="0" smtClean="0"/>
              <a:t>for irradiation to </a:t>
            </a:r>
            <a:r>
              <a:rPr lang="en-US" sz="1200" dirty="0"/>
              <a:t>mimic natural </a:t>
            </a:r>
            <a:r>
              <a:rPr lang="en-US" sz="1200" dirty="0" smtClean="0"/>
              <a:t>sunlight. Photolysis  rate </a:t>
            </a:r>
            <a:r>
              <a:rPr lang="en-US" sz="1200" dirty="0"/>
              <a:t>constant </a:t>
            </a:r>
            <a:r>
              <a:rPr lang="en-US" sz="1200" dirty="0" smtClean="0"/>
              <a:t>was </a:t>
            </a:r>
            <a:r>
              <a:rPr lang="en-US" sz="1200" dirty="0"/>
              <a:t>~0.5 </a:t>
            </a:r>
            <a:r>
              <a:rPr lang="en-US" sz="1200" dirty="0" smtClean="0"/>
              <a:t>s</a:t>
            </a:r>
            <a:r>
              <a:rPr lang="en-US" sz="1200" baseline="30000" dirty="0" smtClean="0"/>
              <a:t>-1</a:t>
            </a:r>
            <a:r>
              <a:rPr lang="en-US" sz="1200" dirty="0"/>
              <a:t> </a:t>
            </a:r>
            <a:r>
              <a:rPr lang="en-US" sz="1200" dirty="0" smtClean="0"/>
              <a:t> No </a:t>
            </a:r>
            <a:r>
              <a:rPr lang="en-US" sz="1200" dirty="0"/>
              <a:t>salt </a:t>
            </a:r>
            <a:r>
              <a:rPr lang="en-US" sz="1200" dirty="0" smtClean="0"/>
              <a:t>effect on the rate was observed, but the photolysis rate </a:t>
            </a:r>
            <a:r>
              <a:rPr lang="en-US" sz="1200" dirty="0"/>
              <a:t>decreased </a:t>
            </a:r>
            <a:r>
              <a:rPr lang="en-US" sz="1200" dirty="0" smtClean="0"/>
              <a:t>by a factor of 5 with the addition of  </a:t>
            </a:r>
            <a:r>
              <a:rPr lang="en-US" sz="1200" dirty="0" err="1"/>
              <a:t>humic</a:t>
            </a:r>
            <a:r>
              <a:rPr lang="en-US" sz="1200" dirty="0"/>
              <a:t> </a:t>
            </a:r>
            <a:r>
              <a:rPr lang="en-US" sz="1200" dirty="0" smtClean="0"/>
              <a:t>acid (due solely to </a:t>
            </a:r>
            <a:r>
              <a:rPr lang="en-US" sz="1200" dirty="0"/>
              <a:t>competitive </a:t>
            </a:r>
            <a:r>
              <a:rPr lang="en-US" sz="1200" dirty="0" smtClean="0"/>
              <a:t>absorption of the light by the </a:t>
            </a:r>
            <a:r>
              <a:rPr lang="en-US" sz="1200" dirty="0" err="1" smtClean="0"/>
              <a:t>humic</a:t>
            </a:r>
            <a:r>
              <a:rPr lang="en-US" sz="1200" dirty="0" smtClean="0"/>
              <a:t> acid  </a:t>
            </a:r>
            <a:r>
              <a:rPr lang="en-US" sz="1200" dirty="0"/>
              <a:t>based on model </a:t>
            </a:r>
            <a:r>
              <a:rPr lang="en-US" sz="1200" dirty="0" smtClean="0"/>
              <a:t>calculations).</a:t>
            </a:r>
            <a:endParaRPr lang="en-US" sz="1200" dirty="0"/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962400" y="2514600"/>
            <a:ext cx="5105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Phenanthrene</a:t>
            </a:r>
            <a:endParaRPr lang="en-US" sz="12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sz="1200" dirty="0" smtClean="0"/>
              <a:t>A higher energy </a:t>
            </a:r>
            <a:r>
              <a:rPr lang="en-US" sz="1200" dirty="0"/>
              <a:t>xenon lamp was used </a:t>
            </a:r>
            <a:r>
              <a:rPr lang="en-US" sz="1200" dirty="0" smtClean="0"/>
              <a:t>for </a:t>
            </a:r>
            <a:r>
              <a:rPr lang="en-US" sz="1200" dirty="0"/>
              <a:t>irradiation </a:t>
            </a:r>
            <a:r>
              <a:rPr lang="en-US" sz="1200" dirty="0" smtClean="0"/>
              <a:t>as </a:t>
            </a:r>
            <a:r>
              <a:rPr lang="en-US" sz="1200" dirty="0"/>
              <a:t>no detectable decay was </a:t>
            </a:r>
            <a:r>
              <a:rPr lang="en-US" sz="1200" dirty="0" smtClean="0"/>
              <a:t>seen with </a:t>
            </a:r>
            <a:r>
              <a:rPr lang="en-US" sz="1200" dirty="0"/>
              <a:t>the lower radiation levels of the solar </a:t>
            </a:r>
            <a:r>
              <a:rPr lang="en-US" sz="1200" dirty="0" smtClean="0"/>
              <a:t>simulator. Photolysis  rate </a:t>
            </a:r>
            <a:r>
              <a:rPr lang="en-US" sz="1200" dirty="0"/>
              <a:t>constant </a:t>
            </a:r>
            <a:r>
              <a:rPr lang="en-US" sz="1200" dirty="0" smtClean="0"/>
              <a:t>was </a:t>
            </a:r>
            <a:r>
              <a:rPr lang="en-US" sz="1200" dirty="0"/>
              <a:t>~0.04 s</a:t>
            </a:r>
            <a:r>
              <a:rPr lang="en-US" sz="1200" baseline="30000" dirty="0"/>
              <a:t>-1</a:t>
            </a:r>
            <a:r>
              <a:rPr lang="en-US" sz="1200" dirty="0"/>
              <a:t> with the lamp (equivalent to ~0.004 s</a:t>
            </a:r>
            <a:r>
              <a:rPr lang="en-US" sz="1200" baseline="30000" dirty="0"/>
              <a:t>-1</a:t>
            </a:r>
            <a:r>
              <a:rPr lang="en-US" sz="1200" dirty="0"/>
              <a:t> with the solar simulator, or about 100 times slower than observed for </a:t>
            </a:r>
            <a:r>
              <a:rPr lang="en-US" sz="1200" dirty="0" err="1"/>
              <a:t>anthracene</a:t>
            </a:r>
            <a:r>
              <a:rPr lang="en-US" sz="1200" dirty="0"/>
              <a:t>). </a:t>
            </a:r>
            <a:r>
              <a:rPr lang="en-US" sz="1200" dirty="0" smtClean="0"/>
              <a:t> No </a:t>
            </a:r>
            <a:r>
              <a:rPr lang="en-US" sz="1200" dirty="0"/>
              <a:t>salt </a:t>
            </a:r>
            <a:r>
              <a:rPr lang="en-US" sz="1200" dirty="0" smtClean="0"/>
              <a:t>effect </a:t>
            </a:r>
            <a:r>
              <a:rPr lang="en-US" sz="1200" dirty="0"/>
              <a:t>was </a:t>
            </a:r>
            <a:r>
              <a:rPr lang="en-US" sz="1200" dirty="0" smtClean="0"/>
              <a:t>observed, but photolysis </a:t>
            </a:r>
            <a:r>
              <a:rPr lang="en-US" sz="1200" dirty="0"/>
              <a:t>rates </a:t>
            </a:r>
            <a:r>
              <a:rPr lang="en-US" sz="1200" dirty="0" smtClean="0"/>
              <a:t>again decreased with added </a:t>
            </a:r>
            <a:r>
              <a:rPr lang="en-US" sz="1200" dirty="0" err="1"/>
              <a:t>humic</a:t>
            </a:r>
            <a:r>
              <a:rPr lang="en-US" sz="1200" dirty="0"/>
              <a:t> </a:t>
            </a:r>
            <a:r>
              <a:rPr lang="en-US" sz="1200" dirty="0" smtClean="0"/>
              <a:t>acid due to absorption of the light by the </a:t>
            </a:r>
            <a:r>
              <a:rPr lang="en-US" sz="1200" dirty="0" err="1" smtClean="0"/>
              <a:t>humic</a:t>
            </a:r>
            <a:r>
              <a:rPr lang="en-US" sz="1200" dirty="0" smtClean="0"/>
              <a:t> acid decreasing the amount of light available for PAH photolysis.</a:t>
            </a:r>
            <a:endParaRPr lang="en-US" sz="1200" dirty="0"/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3995678"/>
            <a:ext cx="411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Preliminary conclusions</a:t>
            </a:r>
          </a:p>
          <a:p>
            <a:r>
              <a:rPr lang="en-US" sz="1200" dirty="0" smtClean="0"/>
              <a:t>These </a:t>
            </a:r>
            <a:r>
              <a:rPr lang="en-US" sz="1200" dirty="0"/>
              <a:t>results </a:t>
            </a:r>
            <a:r>
              <a:rPr lang="en-US" sz="1200" dirty="0" smtClean="0"/>
              <a:t>contrast with </a:t>
            </a:r>
            <a:r>
              <a:rPr lang="en-US" sz="1200" dirty="0"/>
              <a:t>those we previously obtained for </a:t>
            </a:r>
            <a:r>
              <a:rPr lang="en-US" sz="1200" dirty="0" err="1"/>
              <a:t>pyrene</a:t>
            </a:r>
            <a:r>
              <a:rPr lang="en-US" sz="1200" dirty="0"/>
              <a:t>, which exhibited: 1) a salt effect suggesting the role of charged species in a rate limiting step in the kinetic mechanism; and 2) significant DOM inhibition beyond simple competitive absorption. </a:t>
            </a:r>
            <a:r>
              <a:rPr lang="en-US" sz="1200" dirty="0" smtClean="0"/>
              <a:t>This suggests </a:t>
            </a:r>
            <a:r>
              <a:rPr lang="en-US" sz="1200" dirty="0"/>
              <a:t>that these </a:t>
            </a:r>
            <a:r>
              <a:rPr lang="en-US" sz="1200" dirty="0" smtClean="0"/>
              <a:t>PAHs: 1) undergo </a:t>
            </a:r>
            <a:r>
              <a:rPr lang="en-US" sz="1200" dirty="0"/>
              <a:t>different </a:t>
            </a:r>
            <a:r>
              <a:rPr lang="en-US" sz="1200" dirty="0" err="1"/>
              <a:t>photodegradation</a:t>
            </a:r>
            <a:r>
              <a:rPr lang="en-US" sz="1200" dirty="0"/>
              <a:t> pathways </a:t>
            </a:r>
            <a:r>
              <a:rPr lang="en-US" sz="1200" dirty="0" smtClean="0"/>
              <a:t>, possibly via a </a:t>
            </a:r>
            <a:r>
              <a:rPr lang="en-US" sz="1200" dirty="0" err="1" smtClean="0"/>
              <a:t>photoionization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mechanism for </a:t>
            </a:r>
            <a:r>
              <a:rPr lang="en-US" sz="1200" dirty="0" err="1" smtClean="0"/>
              <a:t>pyrene</a:t>
            </a:r>
            <a:r>
              <a:rPr lang="en-US" sz="1200" dirty="0" smtClean="0"/>
              <a:t> </a:t>
            </a:r>
            <a:r>
              <a:rPr lang="en-US" sz="1200" dirty="0" err="1" smtClean="0"/>
              <a:t>vs.direct</a:t>
            </a:r>
            <a:r>
              <a:rPr lang="en-US" sz="1200" dirty="0" smtClean="0"/>
              <a:t> </a:t>
            </a:r>
            <a:r>
              <a:rPr lang="en-US" sz="1200" dirty="0"/>
              <a:t>photolysis </a:t>
            </a:r>
            <a:r>
              <a:rPr lang="en-US" sz="1200" dirty="0" smtClean="0"/>
              <a:t>for </a:t>
            </a:r>
            <a:r>
              <a:rPr lang="en-US" sz="1200" dirty="0" err="1" smtClean="0"/>
              <a:t>phenanthrene</a:t>
            </a:r>
            <a:r>
              <a:rPr lang="en-US" sz="1200" dirty="0" smtClean="0"/>
              <a:t> </a:t>
            </a:r>
            <a:r>
              <a:rPr lang="en-US" sz="1200" dirty="0"/>
              <a:t>and </a:t>
            </a:r>
            <a:r>
              <a:rPr lang="en-US" sz="1200" dirty="0" err="1" smtClean="0"/>
              <a:t>anthracene</a:t>
            </a:r>
            <a:r>
              <a:rPr lang="en-US" sz="1200" dirty="0" smtClean="0"/>
              <a:t>; </a:t>
            </a:r>
            <a:r>
              <a:rPr lang="en-US" sz="1200" dirty="0"/>
              <a:t>and </a:t>
            </a:r>
            <a:r>
              <a:rPr lang="en-US" sz="1200" dirty="0" smtClean="0"/>
              <a:t>2) have </a:t>
            </a:r>
            <a:r>
              <a:rPr lang="en-US" sz="1200" dirty="0"/>
              <a:t>different binding constants to </a:t>
            </a:r>
            <a:r>
              <a:rPr lang="en-US" sz="1200" dirty="0" err="1"/>
              <a:t>humic</a:t>
            </a:r>
            <a:r>
              <a:rPr lang="en-US" sz="1200" dirty="0"/>
              <a:t> </a:t>
            </a:r>
            <a:r>
              <a:rPr lang="en-US" sz="1200" dirty="0" smtClean="0"/>
              <a:t>acid, with </a:t>
            </a:r>
            <a:r>
              <a:rPr lang="en-US" sz="1200" dirty="0" err="1" smtClean="0"/>
              <a:t>pyrene</a:t>
            </a:r>
            <a:r>
              <a:rPr lang="en-US" sz="1200" dirty="0" smtClean="0"/>
              <a:t> being more strongly bound and its photolysis thus affected beyond simple light absorption effects. </a:t>
            </a:r>
            <a:endParaRPr lang="en-US" sz="1200" dirty="0"/>
          </a:p>
          <a:p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4419600" y="5943600"/>
            <a:ext cx="216437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Fig. 1 Rate constant vs. square root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of ionic  strength (a measure of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salt concentration)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5867400"/>
            <a:ext cx="2300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Fig. 2. Rate constant vs. </a:t>
            </a:r>
            <a:r>
              <a:rPr lang="en-US" sz="900" dirty="0" err="1" smtClean="0">
                <a:solidFill>
                  <a:schemeClr val="bg1"/>
                </a:solidFill>
              </a:rPr>
              <a:t>humic</a:t>
            </a:r>
            <a:r>
              <a:rPr lang="en-US" sz="900" dirty="0" smtClean="0">
                <a:solidFill>
                  <a:schemeClr val="bg1"/>
                </a:solidFill>
              </a:rPr>
              <a:t> acid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concentration. Open symbols: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 experiments; lines: theoretical from a </a:t>
            </a:r>
          </a:p>
          <a:p>
            <a:r>
              <a:rPr lang="en-US" sz="900" dirty="0" smtClean="0">
                <a:solidFill>
                  <a:schemeClr val="bg1"/>
                </a:solidFill>
              </a:rPr>
              <a:t>competitive light absorption model.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96200" y="4876800"/>
            <a:ext cx="8659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experiments</a:t>
            </a:r>
            <a:endParaRPr lang="en-US" sz="9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08795" y="5181600"/>
            <a:ext cx="7922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theoretical</a:t>
            </a:r>
            <a:endParaRPr lang="en-US" sz="9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90600" y="3733800"/>
            <a:ext cx="16770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Molecular structures</a:t>
            </a:r>
            <a:endParaRPr lang="en-US" sz="1200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21" grpId="0"/>
      <p:bldP spid="22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129</TotalTime>
  <Words>381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Verve</vt:lpstr>
      <vt:lpstr>Solution medium effects on the photolysis of polyaromatic hydrocarbons (PAHs) in aqueous medium Catherine D. Clark , Warren J. De Bruyn, Chapman University, Orange, CA</vt:lpstr>
    </vt:vector>
  </TitlesOfParts>
  <Company>Chapman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cclark</dc:creator>
  <cp:lastModifiedBy>cclark</cp:lastModifiedBy>
  <cp:revision>34</cp:revision>
  <dcterms:created xsi:type="dcterms:W3CDTF">2010-01-13T19:15:59Z</dcterms:created>
  <dcterms:modified xsi:type="dcterms:W3CDTF">2011-01-25T20:22:21Z</dcterms:modified>
</cp:coreProperties>
</file>