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pdf" ContentType="application/pd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51" d="100"/>
          <a:sy n="151" d="100"/>
        </p:scale>
        <p:origin x="-123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3FE6B-E012-2E4C-BDE4-955193931AAA}" type="datetimeFigureOut">
              <a:rPr lang="en-US" smtClean="0"/>
              <a:t>1/18/11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2FC2E-F7DD-6245-AD0C-3B1998E99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3FE6B-E012-2E4C-BDE4-955193931AAA}" type="datetimeFigureOut">
              <a:rPr lang="en-US" smtClean="0"/>
              <a:t>1/18/11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2FC2E-F7DD-6245-AD0C-3B1998E99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3FE6B-E012-2E4C-BDE4-955193931AAA}" type="datetimeFigureOut">
              <a:rPr lang="en-US" smtClean="0"/>
              <a:t>1/18/11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2FC2E-F7DD-6245-AD0C-3B1998E99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3FE6B-E012-2E4C-BDE4-955193931AAA}" type="datetimeFigureOut">
              <a:rPr lang="en-US" smtClean="0"/>
              <a:t>1/18/11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2FC2E-F7DD-6245-AD0C-3B1998E99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3FE6B-E012-2E4C-BDE4-955193931AAA}" type="datetimeFigureOut">
              <a:rPr lang="en-US" smtClean="0"/>
              <a:t>1/18/11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2FC2E-F7DD-6245-AD0C-3B1998E99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3FE6B-E012-2E4C-BDE4-955193931AAA}" type="datetimeFigureOut">
              <a:rPr lang="en-US" smtClean="0"/>
              <a:t>1/18/11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2FC2E-F7DD-6245-AD0C-3B1998E99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3FE6B-E012-2E4C-BDE4-955193931AAA}" type="datetimeFigureOut">
              <a:rPr lang="en-US" smtClean="0"/>
              <a:t>1/18/11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2FC2E-F7DD-6245-AD0C-3B1998E99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3FE6B-E012-2E4C-BDE4-955193931AAA}" type="datetimeFigureOut">
              <a:rPr lang="en-US" smtClean="0"/>
              <a:t>1/18/11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2FC2E-F7DD-6245-AD0C-3B1998E99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3FE6B-E012-2E4C-BDE4-955193931AAA}" type="datetimeFigureOut">
              <a:rPr lang="en-US" smtClean="0"/>
              <a:t>1/18/11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2FC2E-F7DD-6245-AD0C-3B1998E99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3FE6B-E012-2E4C-BDE4-955193931AAA}" type="datetimeFigureOut">
              <a:rPr lang="en-US" smtClean="0"/>
              <a:t>1/18/11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2FC2E-F7DD-6245-AD0C-3B1998E99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3FE6B-E012-2E4C-BDE4-955193931AAA}" type="datetimeFigureOut">
              <a:rPr lang="en-US" smtClean="0"/>
              <a:t>1/18/11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2FC2E-F7DD-6245-AD0C-3B1998E99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3FE6B-E012-2E4C-BDE4-955193931AAA}" type="datetimeFigureOut">
              <a:rPr lang="en-US" smtClean="0"/>
              <a:t>1/18/11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2FC2E-F7DD-6245-AD0C-3B1998E990F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df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d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85546" y="106689"/>
            <a:ext cx="84536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Solving the Schrodinger Equation Accurately with Fewer Electrons:</a:t>
            </a:r>
          </a:p>
          <a:p>
            <a:r>
              <a:rPr lang="en-US" sz="2400" dirty="0" smtClean="0"/>
              <a:t>    the Development of Coordinate-Dependent </a:t>
            </a:r>
            <a:r>
              <a:rPr lang="en-US" sz="2400" dirty="0" err="1" smtClean="0"/>
              <a:t>Pseudopotentials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621602" y="937686"/>
            <a:ext cx="6469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660066"/>
                </a:solidFill>
              </a:rPr>
              <a:t>Benjamin J. Schwartz, Dept. Chem. &amp; </a:t>
            </a:r>
            <a:r>
              <a:rPr lang="en-US" dirty="0" err="1" smtClean="0">
                <a:solidFill>
                  <a:srgbClr val="660066"/>
                </a:solidFill>
              </a:rPr>
              <a:t>Biochem</a:t>
            </a:r>
            <a:r>
              <a:rPr lang="en-US" dirty="0" smtClean="0">
                <a:solidFill>
                  <a:srgbClr val="660066"/>
                </a:solidFill>
              </a:rPr>
              <a:t>.,  UCLA   45988-AC,6</a:t>
            </a:r>
            <a:endParaRPr lang="en-US" dirty="0">
              <a:solidFill>
                <a:srgbClr val="660066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2874" y="1332251"/>
            <a:ext cx="8851013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• Solving the Schr</a:t>
            </a:r>
            <a:r>
              <a:rPr lang="en-US" dirty="0" smtClean="0"/>
              <a:t>ödinger Equation for many-</a:t>
            </a:r>
            <a:r>
              <a:rPr lang="en-US" dirty="0" err="1" smtClean="0"/>
              <a:t>e</a:t>
            </a:r>
            <a:r>
              <a:rPr lang="en-US" dirty="0" smtClean="0"/>
              <a:t>¯ systems is expensive;  the number of </a:t>
            </a:r>
            <a:r>
              <a:rPr lang="en-US" dirty="0" err="1" smtClean="0"/>
              <a:t>e¯’s</a:t>
            </a:r>
            <a:r>
              <a:rPr lang="en-US" dirty="0" smtClean="0"/>
              <a:t> in </a:t>
            </a:r>
          </a:p>
          <a:p>
            <a:r>
              <a:rPr lang="en-US" dirty="0" smtClean="0"/>
              <a:t>   the equation can be reduced by using </a:t>
            </a:r>
            <a:r>
              <a:rPr lang="en-US" dirty="0" err="1" smtClean="0"/>
              <a:t>pseudopotentials</a:t>
            </a:r>
            <a:r>
              <a:rPr lang="en-US" dirty="0" smtClean="0"/>
              <a:t> to treat some </a:t>
            </a:r>
            <a:r>
              <a:rPr lang="en-US" dirty="0" err="1" smtClean="0"/>
              <a:t>e¯’s</a:t>
            </a:r>
            <a:r>
              <a:rPr lang="en-US" dirty="0" smtClean="0"/>
              <a:t> implicitly</a:t>
            </a:r>
            <a:endParaRPr lang="en-US" sz="600" dirty="0" smtClean="0"/>
          </a:p>
          <a:p>
            <a:endParaRPr lang="en-US" sz="600" dirty="0" smtClean="0"/>
          </a:p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• Unfortunately,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pseudopotentials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treat the implicitly-treated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e¯’s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as frozen, so that chemical </a:t>
            </a:r>
          </a:p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  bonds and other features of complex quantum systems are not accurately described</a:t>
            </a:r>
            <a:endParaRPr lang="en-US" sz="600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en-US" sz="600" dirty="0" smtClean="0"/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• We have developed a new method that allows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pseudopotentials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to respond to changes</a:t>
            </a: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  in chemical structure and dynamics, effectively ‘unfreezing’ the implicitly-treated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e¯’s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US" i="1" dirty="0" smtClean="0">
                <a:solidFill>
                  <a:schemeClr val="accent2">
                    <a:lumMod val="50000"/>
                  </a:schemeClr>
                </a:solidFill>
              </a:rPr>
              <a:t>This method significantly </a:t>
            </a:r>
            <a:r>
              <a:rPr lang="en-US" i="1" dirty="0" err="1" smtClean="0">
                <a:solidFill>
                  <a:schemeClr val="accent2">
                    <a:lumMod val="50000"/>
                  </a:schemeClr>
                </a:solidFill>
              </a:rPr>
              <a:t>descreases</a:t>
            </a:r>
            <a:r>
              <a:rPr lang="en-US" i="1" dirty="0" smtClean="0">
                <a:solidFill>
                  <a:schemeClr val="accent2">
                    <a:lumMod val="50000"/>
                  </a:schemeClr>
                </a:solidFill>
              </a:rPr>
              <a:t> the computational time needed to perform</a:t>
            </a:r>
          </a:p>
          <a:p>
            <a:r>
              <a:rPr lang="en-US" i="1" dirty="0" smtClean="0">
                <a:solidFill>
                  <a:schemeClr val="accent2">
                    <a:lumMod val="50000"/>
                  </a:schemeClr>
                </a:solidFill>
              </a:rPr>
              <a:t>   quantum simulations of complex chemical systems in realistic chemical environments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3" name="Picture 12" descr="3.68-1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l="23874" t="29155" r="21655"/>
              <a:stretch>
                <a:fillRect/>
              </a:stretch>
            </p:blipFill>
          </mc:Choice>
          <mc:Fallback>
            <p:blipFill>
              <a:blip r:embed="rId3"/>
              <a:srcRect l="23874" t="29155" r="21655"/>
              <a:stretch>
                <a:fillRect/>
              </a:stretch>
            </p:blipFill>
          </mc:Fallback>
        </mc:AlternateContent>
        <p:spPr>
          <a:xfrm>
            <a:off x="6149166" y="3852171"/>
            <a:ext cx="2889986" cy="4864193"/>
          </a:xfrm>
          <a:prstGeom prst="rect">
            <a:avLst/>
          </a:prstGeom>
        </p:spPr>
      </p:pic>
      <p:pic>
        <p:nvPicPr>
          <p:cNvPr id="14" name="Picture 13" descr="3.68-2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rcRect l="23706" t="29151" r="23088"/>
              <a:stretch>
                <a:fillRect/>
              </a:stretch>
            </p:blipFill>
          </mc:Choice>
          <mc:Fallback>
            <p:blipFill>
              <a:blip r:embed="rId5"/>
              <a:srcRect l="23706" t="29151" r="23088"/>
              <a:stretch>
                <a:fillRect/>
              </a:stretch>
            </p:blipFill>
          </mc:Fallback>
        </mc:AlternateContent>
        <p:spPr>
          <a:xfrm>
            <a:off x="221302" y="3852171"/>
            <a:ext cx="2800599" cy="4826093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3776890" y="3852171"/>
            <a:ext cx="237227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Standard (‘frozen </a:t>
            </a:r>
            <a:r>
              <a:rPr lang="en-US" dirty="0" err="1" smtClean="0"/>
              <a:t>e</a:t>
            </a:r>
            <a:r>
              <a:rPr lang="en-US" dirty="0" smtClean="0"/>
              <a:t>¯’)</a:t>
            </a:r>
          </a:p>
          <a:p>
            <a:r>
              <a:rPr lang="en-US" dirty="0" err="1"/>
              <a:t>p</a:t>
            </a:r>
            <a:r>
              <a:rPr lang="en-US" dirty="0" err="1" smtClean="0"/>
              <a:t>seudopotential</a:t>
            </a:r>
            <a:r>
              <a:rPr lang="en-US" dirty="0" smtClean="0"/>
              <a:t> for</a:t>
            </a:r>
          </a:p>
          <a:p>
            <a:r>
              <a:rPr lang="en-US" dirty="0"/>
              <a:t>t</a:t>
            </a:r>
            <a:r>
              <a:rPr lang="en-US" dirty="0" smtClean="0"/>
              <a:t>he Na</a:t>
            </a:r>
            <a:r>
              <a:rPr lang="en-US" baseline="-25000" dirty="0" smtClean="0"/>
              <a:t>2</a:t>
            </a:r>
            <a:r>
              <a:rPr lang="en-US" dirty="0" smtClean="0"/>
              <a:t> molecule at</a:t>
            </a:r>
          </a:p>
          <a:p>
            <a:r>
              <a:rPr lang="en-US" dirty="0"/>
              <a:t>i</a:t>
            </a:r>
            <a:r>
              <a:rPr lang="en-US" dirty="0" smtClean="0"/>
              <a:t>ts equilibrium distance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137009" y="5618450"/>
            <a:ext cx="25231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 </a:t>
            </a:r>
            <a:r>
              <a:rPr lang="en-US" dirty="0" err="1" smtClean="0"/>
              <a:t>pseudopotential</a:t>
            </a:r>
            <a:endParaRPr lang="en-US" dirty="0" smtClean="0"/>
          </a:p>
          <a:p>
            <a:r>
              <a:rPr lang="en-US" dirty="0"/>
              <a:t>t</a:t>
            </a:r>
            <a:r>
              <a:rPr lang="en-US" dirty="0" smtClean="0"/>
              <a:t>hat accurately </a:t>
            </a:r>
            <a:r>
              <a:rPr lang="en-US" dirty="0" err="1" smtClean="0"/>
              <a:t>reprod</a:t>
            </a:r>
            <a:r>
              <a:rPr lang="en-US" dirty="0" smtClean="0"/>
              <a:t>-</a:t>
            </a:r>
          </a:p>
          <a:p>
            <a:r>
              <a:rPr lang="en-US" dirty="0" err="1"/>
              <a:t>u</a:t>
            </a:r>
            <a:r>
              <a:rPr lang="en-US" dirty="0" err="1" smtClean="0"/>
              <a:t>ces</a:t>
            </a:r>
            <a:r>
              <a:rPr lang="en-US" dirty="0" smtClean="0"/>
              <a:t> the behavior of Na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18" name="Rectangle 17"/>
          <p:cNvSpPr/>
          <p:nvPr/>
        </p:nvSpPr>
        <p:spPr>
          <a:xfrm>
            <a:off x="3776890" y="3852171"/>
            <a:ext cx="2372276" cy="120032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137009" y="5618450"/>
            <a:ext cx="2523197" cy="92333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/>
          <p:nvPr/>
        </p:nvCxnSpPr>
        <p:spPr>
          <a:xfrm rot="10800000" flipV="1">
            <a:off x="3021901" y="4424109"/>
            <a:ext cx="653360" cy="5130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 flipH="1" flipV="1">
            <a:off x="5589279" y="5563215"/>
            <a:ext cx="630814" cy="4889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191</Words>
  <Application>Microsoft Macintosh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Benjamin Schwartz</dc:creator>
  <cp:lastModifiedBy>Benjamin Schwartz</cp:lastModifiedBy>
  <cp:revision>1</cp:revision>
  <dcterms:created xsi:type="dcterms:W3CDTF">2011-01-18T21:21:07Z</dcterms:created>
  <dcterms:modified xsi:type="dcterms:W3CDTF">2011-01-18T21:39:49Z</dcterms:modified>
</cp:coreProperties>
</file>