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4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40738A-E750-4F9A-9682-5F41E62CDDEB}" type="datetimeFigureOut">
              <a:rPr lang="en-US" smtClean="0"/>
              <a:t>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40738A-E750-4F9A-9682-5F41E62CDDEB}" type="datetimeFigureOut">
              <a:rPr lang="en-US" smtClean="0"/>
              <a:t>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40738A-E750-4F9A-9682-5F41E62CDDEB}" type="datetimeFigureOut">
              <a:rPr lang="en-US" smtClean="0"/>
              <a:t>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40738A-E750-4F9A-9682-5F41E62CDDEB}" type="datetimeFigureOut">
              <a:rPr lang="en-US" smtClean="0"/>
              <a:t>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40738A-E750-4F9A-9682-5F41E62CDDEB}" type="datetimeFigureOut">
              <a:rPr lang="en-US" smtClean="0"/>
              <a:t>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40738A-E750-4F9A-9682-5F41E62CDDEB}" type="datetimeFigureOut">
              <a:rPr lang="en-US" smtClean="0"/>
              <a:t>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40738A-E750-4F9A-9682-5F41E62CDDEB}" type="datetimeFigureOut">
              <a:rPr lang="en-US" smtClean="0"/>
              <a:t>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40738A-E750-4F9A-9682-5F41E62CDDEB}" type="datetimeFigureOut">
              <a:rPr lang="en-US" smtClean="0"/>
              <a:t>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40738A-E750-4F9A-9682-5F41E62CDDEB}" type="datetimeFigureOut">
              <a:rPr lang="en-US" smtClean="0"/>
              <a:t>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40738A-E750-4F9A-9682-5F41E62CDDEB}" type="datetimeFigureOut">
              <a:rPr lang="en-US" smtClean="0"/>
              <a:t>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40738A-E750-4F9A-9682-5F41E62CDDEB}" type="datetimeFigureOut">
              <a:rPr lang="en-US" smtClean="0"/>
              <a:t>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82ADD5-54E4-4E8C-A68C-90B99FB0F0E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40738A-E750-4F9A-9682-5F41E62CDDEB}" type="datetimeFigureOut">
              <a:rPr lang="en-US" smtClean="0"/>
              <a:t>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82ADD5-54E4-4E8C-A68C-90B99FB0F0E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8975"/>
          </a:xfrm>
        </p:spPr>
        <p:txBody>
          <a:bodyPr>
            <a:normAutofit fontScale="90000"/>
          </a:bodyPr>
          <a:lstStyle/>
          <a:p>
            <a:pPr algn="l"/>
            <a:r>
              <a:rPr lang="en-US" sz="2800" b="1" dirty="0">
                <a:solidFill>
                  <a:srgbClr val="002060"/>
                </a:solidFill>
                <a:latin typeface="Times New Roman" pitchFamily="18" charset="0"/>
                <a:cs typeface="Times New Roman" pitchFamily="18" charset="0"/>
              </a:rPr>
              <a:t>Hydration Energies of Aromatic Ions </a:t>
            </a:r>
            <a:r>
              <a:rPr lang="en-US" sz="2800" b="1" dirty="0" smtClean="0">
                <a:solidFill>
                  <a:srgbClr val="002060"/>
                </a:solidFill>
                <a:latin typeface="Times New Roman" pitchFamily="18" charset="0"/>
                <a:cs typeface="Times New Roman" pitchFamily="18" charset="0"/>
              </a:rPr>
              <a:t>in </a:t>
            </a:r>
            <a:r>
              <a:rPr lang="en-US" sz="2800" b="1" dirty="0">
                <a:solidFill>
                  <a:srgbClr val="002060"/>
                </a:solidFill>
                <a:latin typeface="Times New Roman" pitchFamily="18" charset="0"/>
                <a:cs typeface="Times New Roman" pitchFamily="18" charset="0"/>
              </a:rPr>
              <a:t>the Gas </a:t>
            </a:r>
            <a:r>
              <a:rPr lang="en-US" sz="2800" b="1" dirty="0" smtClean="0">
                <a:solidFill>
                  <a:srgbClr val="002060"/>
                </a:solidFill>
                <a:latin typeface="Times New Roman" pitchFamily="18" charset="0"/>
                <a:cs typeface="Times New Roman" pitchFamily="18" charset="0"/>
              </a:rPr>
              <a:t>Phase</a:t>
            </a:r>
            <a:br>
              <a:rPr lang="en-US" sz="2800" b="1" dirty="0" smtClean="0">
                <a:solidFill>
                  <a:srgbClr val="002060"/>
                </a:solidFill>
                <a:latin typeface="Times New Roman" pitchFamily="18" charset="0"/>
                <a:cs typeface="Times New Roman" pitchFamily="18" charset="0"/>
              </a:rPr>
            </a:br>
            <a:r>
              <a:rPr lang="en-US" sz="2200" b="1" dirty="0" smtClean="0">
                <a:solidFill>
                  <a:srgbClr val="C00000"/>
                </a:solidFill>
                <a:latin typeface="Times New Roman" pitchFamily="18" charset="0"/>
                <a:cs typeface="Times New Roman" pitchFamily="18" charset="0"/>
              </a:rPr>
              <a:t>Paul G. Wenthold, Dept of Chemistry, Purdue University, West Lafayette IN</a:t>
            </a:r>
            <a:endParaRPr lang="en-US" sz="2200" dirty="0">
              <a:solidFill>
                <a:srgbClr val="C00000"/>
              </a:solidFill>
              <a:latin typeface="Times New Roman" pitchFamily="18" charset="0"/>
              <a:cs typeface="Times New Roman" pitchFamily="18" charset="0"/>
            </a:endParaRPr>
          </a:p>
        </p:txBody>
      </p:sp>
      <p:pic>
        <p:nvPicPr>
          <p:cNvPr id="1026" name="Picture 2"/>
          <p:cNvPicPr preferRelativeResize="0">
            <a:picLocks noChangeAspect="1" noChangeArrowheads="1"/>
          </p:cNvPicPr>
          <p:nvPr/>
        </p:nvPicPr>
        <p:blipFill>
          <a:blip r:embed="rId3" cstate="print"/>
          <a:srcRect/>
          <a:stretch>
            <a:fillRect/>
          </a:stretch>
        </p:blipFill>
        <p:spPr bwMode="auto">
          <a:xfrm>
            <a:off x="381000" y="1066800"/>
            <a:ext cx="4352925" cy="1626851"/>
          </a:xfrm>
          <a:prstGeom prst="rect">
            <a:avLst/>
          </a:prstGeom>
          <a:noFill/>
        </p:spPr>
      </p:pic>
      <p:sp>
        <p:nvSpPr>
          <p:cNvPr id="6" name="TextBox 5"/>
          <p:cNvSpPr txBox="1"/>
          <p:nvPr/>
        </p:nvSpPr>
        <p:spPr>
          <a:xfrm>
            <a:off x="4724400" y="838200"/>
            <a:ext cx="4419600" cy="1600438"/>
          </a:xfrm>
          <a:prstGeom prst="rect">
            <a:avLst/>
          </a:prstGeom>
          <a:noFill/>
        </p:spPr>
        <p:txBody>
          <a:bodyPr wrap="square" rtlCol="0">
            <a:spAutoFit/>
          </a:bodyPr>
          <a:lstStyle/>
          <a:p>
            <a:r>
              <a:rPr lang="en-US" sz="1400" dirty="0" smtClean="0">
                <a:latin typeface="Times New Roman" pitchFamily="18" charset="0"/>
                <a:cs typeface="Times New Roman" pitchFamily="18" charset="0"/>
              </a:rPr>
              <a:t>Mass spectrometric studies of binding energies in binary clusters (A-B) require knowing the solvation energy of the ion, SE(BH</a:t>
            </a:r>
            <a:r>
              <a:rPr lang="en-US" sz="1400" baseline="30000" dirty="0" smtClean="0">
                <a:latin typeface="Times New Roman" pitchFamily="18" charset="0"/>
                <a:cs typeface="Times New Roman" pitchFamily="18" charset="0"/>
              </a:rPr>
              <a:t>+</a:t>
            </a:r>
            <a:r>
              <a:rPr lang="en-US" sz="1400" dirty="0" smtClean="0">
                <a:latin typeface="Times New Roman" pitchFamily="18" charset="0"/>
                <a:cs typeface="Times New Roman" pitchFamily="18" charset="0"/>
              </a:rPr>
              <a:t>-A).  In the course of our work, we discovered that the hydration energy of protonated benzene, had never been measured experimentally and that the value recommended in the literature, based on an empirical estimate, was significantly in error.</a:t>
            </a:r>
            <a:endParaRPr lang="en-US" sz="1400" dirty="0">
              <a:latin typeface="Times New Roman" pitchFamily="18" charset="0"/>
              <a:cs typeface="Times New Roman" pitchFamily="18" charset="0"/>
            </a:endParaRPr>
          </a:p>
        </p:txBody>
      </p:sp>
      <p:graphicFrame>
        <p:nvGraphicFramePr>
          <p:cNvPr id="9" name="Table 8"/>
          <p:cNvGraphicFramePr>
            <a:graphicFrameLocks noGrp="1"/>
          </p:cNvGraphicFramePr>
          <p:nvPr/>
        </p:nvGraphicFramePr>
        <p:xfrm>
          <a:off x="76200" y="3688080"/>
          <a:ext cx="3439160" cy="2255516"/>
        </p:xfrm>
        <a:graphic>
          <a:graphicData uri="http://schemas.openxmlformats.org/drawingml/2006/table">
            <a:tbl>
              <a:tblPr/>
              <a:tblGrid>
                <a:gridCol w="1034846"/>
                <a:gridCol w="870154"/>
                <a:gridCol w="1371600"/>
                <a:gridCol w="162560"/>
              </a:tblGrid>
              <a:tr h="161108">
                <a:tc>
                  <a:txBody>
                    <a:bodyPr/>
                    <a:lstStyle/>
                    <a:p>
                      <a:pPr marL="0" marR="0" algn="just">
                        <a:spcBef>
                          <a:spcPts val="0"/>
                        </a:spcBef>
                        <a:spcAft>
                          <a:spcPts val="0"/>
                        </a:spcAft>
                      </a:pPr>
                      <a:endParaRPr lang="en-US" sz="1000" dirty="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000" b="1">
                          <a:solidFill>
                            <a:srgbClr val="000000"/>
                          </a:solidFill>
                          <a:latin typeface="Times New Roman"/>
                          <a:ea typeface="Calibri"/>
                          <a:cs typeface="Times New Roman"/>
                        </a:rPr>
                        <a:t>experimental</a:t>
                      </a:r>
                      <a:endParaRPr lang="en-US" sz="100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ctr">
                        <a:spcBef>
                          <a:spcPts val="0"/>
                        </a:spcBef>
                        <a:spcAft>
                          <a:spcPts val="0"/>
                        </a:spcAft>
                      </a:pPr>
                      <a:r>
                        <a:rPr lang="en-US" sz="1000" b="1" dirty="0">
                          <a:solidFill>
                            <a:srgbClr val="000000"/>
                          </a:solidFill>
                          <a:latin typeface="Times New Roman"/>
                          <a:ea typeface="Calibri"/>
                          <a:cs typeface="Times New Roman"/>
                        </a:rPr>
                        <a:t>calculated</a:t>
                      </a:r>
                      <a:endParaRPr lang="en-US" sz="1000" dirty="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r>
              <a:tr h="161108">
                <a:tc>
                  <a:txBody>
                    <a:bodyPr/>
                    <a:lstStyle/>
                    <a:p>
                      <a:pPr marL="0" marR="0" algn="just">
                        <a:spcBef>
                          <a:spcPts val="0"/>
                        </a:spcBef>
                        <a:spcAft>
                          <a:spcPts val="0"/>
                        </a:spcAft>
                      </a:pPr>
                      <a:r>
                        <a:rPr lang="en-US" sz="1000" b="1">
                          <a:solidFill>
                            <a:srgbClr val="000000"/>
                          </a:solidFill>
                          <a:latin typeface="Times New Roman"/>
                          <a:ea typeface="Calibri"/>
                          <a:cs typeface="Times New Roman"/>
                        </a:rPr>
                        <a:t>R</a:t>
                      </a:r>
                      <a:endParaRPr lang="en-US" sz="1000">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Times New Roman"/>
                          <a:ea typeface="Calibri"/>
                          <a:cs typeface="Times New Roman"/>
                        </a:rPr>
                        <a:t>(CCSD(T)/6-31+G(d))</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000">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161108">
                <a:tc>
                  <a:txBody>
                    <a:bodyPr/>
                    <a:lstStyle/>
                    <a:p>
                      <a:pPr marL="0" marR="0">
                        <a:spcBef>
                          <a:spcPts val="0"/>
                        </a:spcBef>
                        <a:spcAft>
                          <a:spcPts val="0"/>
                        </a:spcAft>
                      </a:pPr>
                      <a:endParaRPr lang="en-US" sz="1000">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322218">
                <a:tc>
                  <a:txBody>
                    <a:bodyPr/>
                    <a:lstStyle/>
                    <a:p>
                      <a:pPr marL="0" marR="0">
                        <a:spcBef>
                          <a:spcPts val="0"/>
                        </a:spcBef>
                        <a:spcAft>
                          <a:spcPts val="0"/>
                        </a:spcAft>
                      </a:pPr>
                      <a:r>
                        <a:rPr lang="en-US" sz="1000" b="1">
                          <a:solidFill>
                            <a:srgbClr val="000000"/>
                          </a:solidFill>
                          <a:latin typeface="Times New Roman"/>
                          <a:ea typeface="Calibri"/>
                          <a:cs typeface="Times New Roman"/>
                        </a:rPr>
                        <a:t>Aniline</a:t>
                      </a:r>
                      <a:endParaRPr lang="en-US" sz="1000">
                        <a:latin typeface="Times New Roman"/>
                        <a:ea typeface="Calibri"/>
                        <a:cs typeface="Times New Roman"/>
                      </a:endParaRPr>
                    </a:p>
                    <a:p>
                      <a:pPr marL="0" marR="0">
                        <a:spcBef>
                          <a:spcPts val="0"/>
                        </a:spcBef>
                        <a:spcAft>
                          <a:spcPts val="0"/>
                        </a:spcAft>
                      </a:pPr>
                      <a:r>
                        <a:rPr lang="en-US" sz="1000" b="1">
                          <a:solidFill>
                            <a:srgbClr val="000000"/>
                          </a:solidFill>
                          <a:latin typeface="Times New Roman"/>
                          <a:ea typeface="Calibri"/>
                          <a:cs typeface="Times New Roman"/>
                        </a:rPr>
                        <a:t>    </a:t>
                      </a:r>
                      <a:r>
                        <a:rPr lang="en-US" sz="1000">
                          <a:solidFill>
                            <a:srgbClr val="000000"/>
                          </a:solidFill>
                          <a:latin typeface="Times New Roman"/>
                          <a:ea typeface="Calibri"/>
                          <a:cs typeface="Times New Roman"/>
                        </a:rPr>
                        <a:t>literature value</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0.62 ± 0.04</a:t>
                      </a:r>
                      <a:endParaRPr lang="en-US" sz="1000">
                        <a:latin typeface="Times New Roman"/>
                        <a:ea typeface="Calibri"/>
                        <a:cs typeface="Times New Roman"/>
                      </a:endParaRPr>
                    </a:p>
                    <a:p>
                      <a:pPr marL="0" marR="0" algn="ctr">
                        <a:spcBef>
                          <a:spcPts val="0"/>
                        </a:spcBef>
                        <a:spcAft>
                          <a:spcPts val="0"/>
                        </a:spcAft>
                      </a:pPr>
                      <a:r>
                        <a:rPr lang="en-US" sz="1000">
                          <a:solidFill>
                            <a:srgbClr val="000000"/>
                          </a:solidFill>
                          <a:latin typeface="Times New Roman"/>
                          <a:ea typeface="Calibri"/>
                          <a:cs typeface="Times New Roman"/>
                        </a:rPr>
                        <a:t>0.66</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dirty="0" smtClean="0">
                          <a:solidFill>
                            <a:srgbClr val="000000"/>
                          </a:solidFill>
                          <a:latin typeface="Times New Roman"/>
                          <a:ea typeface="Calibri"/>
                          <a:cs typeface="Times New Roman"/>
                        </a:rPr>
                        <a:t>0.66</a:t>
                      </a:r>
                      <a:endParaRPr lang="en-US" sz="1000" dirty="0">
                        <a:solidFill>
                          <a:srgbClr val="000000"/>
                        </a:solidFill>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161108">
                <a:tc>
                  <a:txBody>
                    <a:bodyPr/>
                    <a:lstStyle/>
                    <a:p>
                      <a:pPr marL="0" marR="0">
                        <a:spcBef>
                          <a:spcPts val="0"/>
                        </a:spcBef>
                        <a:spcAft>
                          <a:spcPts val="0"/>
                        </a:spcAft>
                      </a:pPr>
                      <a:r>
                        <a:rPr lang="en-US" sz="1000" b="1">
                          <a:solidFill>
                            <a:srgbClr val="000000"/>
                          </a:solidFill>
                          <a:latin typeface="Times New Roman"/>
                          <a:ea typeface="Calibri"/>
                          <a:cs typeface="Times New Roman"/>
                        </a:rPr>
                        <a:t>Acetophenone</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0.67 ± 0.04</a:t>
                      </a:r>
                      <a:endParaRPr lang="en-US" sz="100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0.71</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161108">
                <a:tc>
                  <a:txBody>
                    <a:bodyPr/>
                    <a:lstStyle/>
                    <a:p>
                      <a:pPr marL="0" marR="0">
                        <a:spcBef>
                          <a:spcPts val="0"/>
                        </a:spcBef>
                        <a:spcAft>
                          <a:spcPts val="0"/>
                        </a:spcAft>
                      </a:pPr>
                      <a:r>
                        <a:rPr lang="en-US" sz="1000" b="1">
                          <a:solidFill>
                            <a:srgbClr val="000000"/>
                          </a:solidFill>
                          <a:latin typeface="Times New Roman"/>
                          <a:ea typeface="Calibri"/>
                          <a:cs typeface="Times New Roman"/>
                        </a:rPr>
                        <a:t>Anisole</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0.86 ± 0.04</a:t>
                      </a:r>
                      <a:endParaRPr lang="en-US" sz="100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000" dirty="0">
                          <a:solidFill>
                            <a:srgbClr val="000000"/>
                          </a:solidFill>
                          <a:latin typeface="Times New Roman"/>
                          <a:ea typeface="Calibri"/>
                          <a:cs typeface="Times New Roman"/>
                        </a:rPr>
                        <a:t>0.90</a:t>
                      </a:r>
                      <a:endParaRPr lang="en-US" sz="1000" dirty="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161108">
                <a:tc>
                  <a:txBody>
                    <a:bodyPr/>
                    <a:lstStyle/>
                    <a:p>
                      <a:pPr marL="0" marR="0">
                        <a:spcBef>
                          <a:spcPts val="0"/>
                        </a:spcBef>
                        <a:spcAft>
                          <a:spcPts val="0"/>
                        </a:spcAft>
                      </a:pPr>
                      <a:r>
                        <a:rPr lang="en-US" sz="1000" b="1">
                          <a:solidFill>
                            <a:srgbClr val="000000"/>
                          </a:solidFill>
                          <a:latin typeface="Times New Roman"/>
                          <a:ea typeface="Calibri"/>
                          <a:cs typeface="Times New Roman"/>
                        </a:rPr>
                        <a:t>Benzene</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0.46 ± 0.06</a:t>
                      </a:r>
                      <a:endParaRPr lang="en-US" sz="100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0.33</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161108">
                <a:tc>
                  <a:txBody>
                    <a:bodyPr/>
                    <a:lstStyle/>
                    <a:p>
                      <a:pPr marL="0" marR="0">
                        <a:spcBef>
                          <a:spcPts val="0"/>
                        </a:spcBef>
                        <a:spcAft>
                          <a:spcPts val="0"/>
                        </a:spcAft>
                      </a:pPr>
                      <a:r>
                        <a:rPr lang="en-US" sz="1000" b="1">
                          <a:solidFill>
                            <a:srgbClr val="000000"/>
                          </a:solidFill>
                          <a:latin typeface="Times New Roman"/>
                          <a:ea typeface="Calibri"/>
                          <a:cs typeface="Times New Roman"/>
                        </a:rPr>
                        <a:t>    </a:t>
                      </a:r>
                      <a:r>
                        <a:rPr lang="en-US" sz="1000">
                          <a:solidFill>
                            <a:srgbClr val="000000"/>
                          </a:solidFill>
                          <a:latin typeface="Times New Roman"/>
                          <a:ea typeface="Calibri"/>
                          <a:cs typeface="Times New Roman"/>
                        </a:rPr>
                        <a:t>literature value</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0.73</a:t>
                      </a:r>
                      <a:endParaRPr lang="en-US" sz="100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322218">
                <a:tc>
                  <a:txBody>
                    <a:bodyPr/>
                    <a:lstStyle/>
                    <a:p>
                      <a:pPr marL="0" marR="0">
                        <a:spcBef>
                          <a:spcPts val="0"/>
                        </a:spcBef>
                        <a:spcAft>
                          <a:spcPts val="0"/>
                        </a:spcAft>
                      </a:pPr>
                      <a:r>
                        <a:rPr lang="en-US" sz="1000" b="1">
                          <a:solidFill>
                            <a:srgbClr val="000000"/>
                          </a:solidFill>
                          <a:latin typeface="Times New Roman"/>
                          <a:ea typeface="Calibri"/>
                          <a:cs typeface="Times New Roman"/>
                        </a:rPr>
                        <a:t>Benzonitrile</a:t>
                      </a:r>
                      <a:endParaRPr lang="en-US" sz="1000">
                        <a:latin typeface="Times New Roman"/>
                        <a:ea typeface="Calibri"/>
                        <a:cs typeface="Times New Roman"/>
                      </a:endParaRPr>
                    </a:p>
                    <a:p>
                      <a:pPr marL="0" marR="0">
                        <a:spcBef>
                          <a:spcPts val="0"/>
                        </a:spcBef>
                        <a:spcAft>
                          <a:spcPts val="0"/>
                        </a:spcAft>
                      </a:pPr>
                      <a:r>
                        <a:rPr lang="en-US" sz="1000" b="1">
                          <a:solidFill>
                            <a:srgbClr val="000000"/>
                          </a:solidFill>
                          <a:latin typeface="Times New Roman"/>
                          <a:ea typeface="Calibri"/>
                          <a:cs typeface="Times New Roman"/>
                        </a:rPr>
                        <a:t>    </a:t>
                      </a:r>
                      <a:r>
                        <a:rPr lang="en-US" sz="1000">
                          <a:solidFill>
                            <a:srgbClr val="000000"/>
                          </a:solidFill>
                          <a:latin typeface="Times New Roman"/>
                          <a:ea typeface="Calibri"/>
                          <a:cs typeface="Times New Roman"/>
                        </a:rPr>
                        <a:t>literature value</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0.84 ± 0.04</a:t>
                      </a:r>
                      <a:endParaRPr lang="en-US" sz="1000">
                        <a:latin typeface="Times New Roman"/>
                        <a:ea typeface="Calibri"/>
                        <a:cs typeface="Times New Roman"/>
                      </a:endParaRPr>
                    </a:p>
                    <a:p>
                      <a:pPr marL="0" marR="0" algn="ctr">
                        <a:spcBef>
                          <a:spcPts val="0"/>
                        </a:spcBef>
                        <a:spcAft>
                          <a:spcPts val="0"/>
                        </a:spcAft>
                      </a:pPr>
                      <a:r>
                        <a:rPr lang="en-US" sz="1000">
                          <a:solidFill>
                            <a:srgbClr val="000000"/>
                          </a:solidFill>
                          <a:latin typeface="Times New Roman"/>
                          <a:ea typeface="Calibri"/>
                          <a:cs typeface="Times New Roman"/>
                        </a:rPr>
                        <a:t>0.82</a:t>
                      </a:r>
                      <a:endParaRPr lang="en-US" sz="100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0.79</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161108">
                <a:tc>
                  <a:txBody>
                    <a:bodyPr/>
                    <a:lstStyle/>
                    <a:p>
                      <a:pPr marL="0" marR="0">
                        <a:spcBef>
                          <a:spcPts val="0"/>
                        </a:spcBef>
                        <a:spcAft>
                          <a:spcPts val="0"/>
                        </a:spcAft>
                      </a:pPr>
                      <a:r>
                        <a:rPr lang="en-US" sz="1000" b="1">
                          <a:solidFill>
                            <a:srgbClr val="000000"/>
                          </a:solidFill>
                          <a:latin typeface="Times New Roman"/>
                          <a:ea typeface="Calibri"/>
                          <a:cs typeface="Times New Roman"/>
                        </a:rPr>
                        <a:t>Phenol</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0.75 ± 0.07</a:t>
                      </a:r>
                      <a:endParaRPr lang="en-US" sz="100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0.74</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161108">
                <a:tc>
                  <a:txBody>
                    <a:bodyPr/>
                    <a:lstStyle/>
                    <a:p>
                      <a:pPr marL="0" marR="0">
                        <a:spcBef>
                          <a:spcPts val="0"/>
                        </a:spcBef>
                        <a:spcAft>
                          <a:spcPts val="0"/>
                        </a:spcAft>
                      </a:pPr>
                      <a:r>
                        <a:rPr lang="en-US" sz="1000" b="1">
                          <a:solidFill>
                            <a:srgbClr val="000000"/>
                          </a:solidFill>
                          <a:latin typeface="Times New Roman"/>
                          <a:ea typeface="Calibri"/>
                          <a:cs typeface="Times New Roman"/>
                        </a:rPr>
                        <a:t>Toluene</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0.42 ± 0.04</a:t>
                      </a:r>
                      <a:endParaRPr lang="en-US" sz="1000">
                        <a:latin typeface="Times New Roman"/>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000">
                          <a:solidFill>
                            <a:srgbClr val="000000"/>
                          </a:solidFill>
                          <a:latin typeface="Times New Roman"/>
                          <a:ea typeface="Calibri"/>
                          <a:cs typeface="Times New Roman"/>
                        </a:rPr>
                        <a:t>0.29</a:t>
                      </a:r>
                      <a:endParaRPr lang="en-US" sz="1000">
                        <a:latin typeface="Times New Roman"/>
                        <a:ea typeface="Calibri"/>
                        <a:cs typeface="Times New Roman"/>
                      </a:endParaRPr>
                    </a:p>
                  </a:txBody>
                  <a:tcPr marL="68580" marR="68580" marT="0" marB="0">
                    <a:lnL>
                      <a:noFill/>
                    </a:lnL>
                    <a:lnR>
                      <a:noFill/>
                    </a:lnR>
                    <a:lnT>
                      <a:noFill/>
                    </a:lnT>
                    <a:lnB>
                      <a:noFill/>
                    </a:lnB>
                  </a:tcPr>
                </a:tc>
                <a:tc>
                  <a:txBody>
                    <a:bodyPr/>
                    <a:lstStyle/>
                    <a:p>
                      <a:pPr marL="0" marR="0" algn="ctr">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a:noFill/>
                    </a:lnB>
                  </a:tcPr>
                </a:tc>
              </a:tr>
              <a:tr h="161108">
                <a:tc>
                  <a:txBody>
                    <a:bodyPr/>
                    <a:lstStyle/>
                    <a:p>
                      <a:pPr marL="0" marR="0">
                        <a:spcBef>
                          <a:spcPts val="0"/>
                        </a:spcBef>
                        <a:spcAft>
                          <a:spcPts val="0"/>
                        </a:spcAft>
                      </a:pPr>
                      <a:endParaRPr lang="en-US" sz="1000">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000">
                        <a:solidFill>
                          <a:srgbClr val="000000"/>
                        </a:solidFill>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000" dirty="0">
                        <a:solidFill>
                          <a:srgbClr val="000000"/>
                        </a:solidFill>
                        <a:latin typeface="Times New Roman"/>
                        <a:ea typeface="Calibri"/>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1028" name="Rectangle 4"/>
          <p:cNvSpPr>
            <a:spLocks noChangeArrowheads="1"/>
          </p:cNvSpPr>
          <p:nvPr/>
        </p:nvSpPr>
        <p:spPr bwMode="auto">
          <a:xfrm>
            <a:off x="0" y="5943600"/>
            <a:ext cx="3581400"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Experimental and Calculated Hydration Energies of Aromatic Ions (values in </a:t>
            </a:r>
            <a:r>
              <a:rPr kumimoji="0" lang="en-US" sz="1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eV</a:t>
            </a:r>
            <a:r>
              <a:rPr kumimoji="0" lang="en-US" sz="1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Box 10"/>
          <p:cNvSpPr txBox="1"/>
          <p:nvPr/>
        </p:nvSpPr>
        <p:spPr>
          <a:xfrm>
            <a:off x="381000" y="3288268"/>
            <a:ext cx="2922595" cy="369332"/>
          </a:xfrm>
          <a:prstGeom prst="rect">
            <a:avLst/>
          </a:prstGeom>
          <a:noFill/>
        </p:spPr>
        <p:txBody>
          <a:bodyPr wrap="none" rtlCol="0">
            <a:spAutoFit/>
          </a:bodyPr>
          <a:lstStyle/>
          <a:p>
            <a:r>
              <a:rPr lang="en-US" b="1" dirty="0" smtClean="0">
                <a:latin typeface="Times New Roman" pitchFamily="18" charset="0"/>
                <a:cs typeface="Times New Roman" pitchFamily="18" charset="0"/>
              </a:rPr>
              <a:t>RH</a:t>
            </a:r>
            <a:r>
              <a:rPr lang="en-US" b="1" baseline="30000" dirty="0" smtClean="0">
                <a:latin typeface="Times New Roman" pitchFamily="18" charset="0"/>
                <a:cs typeface="Times New Roman" pitchFamily="18" charset="0"/>
              </a:rPr>
              <a:t>+</a:t>
            </a:r>
            <a:r>
              <a:rPr lang="en-US" b="1" dirty="0" smtClean="0">
                <a:latin typeface="Times New Roman" pitchFamily="18" charset="0"/>
                <a:cs typeface="Times New Roman" pitchFamily="18" charset="0"/>
              </a:rPr>
              <a:t>-H</a:t>
            </a:r>
            <a:r>
              <a:rPr lang="en-US" b="1" baseline="-25000"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O  </a:t>
            </a:r>
            <a:r>
              <a:rPr lang="en-US" b="1" dirty="0" smtClean="0">
                <a:latin typeface="Times New Roman" pitchFamily="18" charset="0"/>
                <a:cs typeface="Times New Roman" pitchFamily="18" charset="0"/>
                <a:sym typeface="Wingdings" pitchFamily="2" charset="2"/>
              </a:rPr>
              <a:t>  RH</a:t>
            </a:r>
            <a:r>
              <a:rPr lang="en-US" b="1" baseline="30000" dirty="0" smtClean="0">
                <a:latin typeface="Times New Roman" pitchFamily="18" charset="0"/>
                <a:cs typeface="Times New Roman" pitchFamily="18" charset="0"/>
                <a:sym typeface="Wingdings" pitchFamily="2" charset="2"/>
              </a:rPr>
              <a:t>+</a:t>
            </a:r>
            <a:r>
              <a:rPr lang="en-US" b="1" dirty="0" smtClean="0">
                <a:latin typeface="Times New Roman" pitchFamily="18" charset="0"/>
                <a:cs typeface="Times New Roman" pitchFamily="18" charset="0"/>
                <a:sym typeface="Wingdings" pitchFamily="2" charset="2"/>
              </a:rPr>
              <a:t>   +  H</a:t>
            </a:r>
            <a:r>
              <a:rPr lang="en-US" b="1" baseline="-25000" dirty="0" smtClean="0">
                <a:latin typeface="Times New Roman" pitchFamily="18" charset="0"/>
                <a:cs typeface="Times New Roman" pitchFamily="18" charset="0"/>
                <a:sym typeface="Wingdings" pitchFamily="2" charset="2"/>
              </a:rPr>
              <a:t>2</a:t>
            </a:r>
            <a:r>
              <a:rPr lang="en-US" b="1" dirty="0" smtClean="0">
                <a:latin typeface="Times New Roman" pitchFamily="18" charset="0"/>
                <a:cs typeface="Times New Roman" pitchFamily="18" charset="0"/>
                <a:sym typeface="Wingdings" pitchFamily="2" charset="2"/>
              </a:rPr>
              <a:t>O</a:t>
            </a:r>
            <a:endParaRPr lang="en-US" b="1" dirty="0">
              <a:latin typeface="Times New Roman" pitchFamily="18" charset="0"/>
              <a:cs typeface="Times New Roman" pitchFamily="18" charset="0"/>
            </a:endParaRPr>
          </a:p>
        </p:txBody>
      </p:sp>
      <p:sp>
        <p:nvSpPr>
          <p:cNvPr id="12" name="TextBox 11"/>
          <p:cNvSpPr txBox="1"/>
          <p:nvPr/>
        </p:nvSpPr>
        <p:spPr>
          <a:xfrm>
            <a:off x="4876800" y="2514600"/>
            <a:ext cx="3581400" cy="830997"/>
          </a:xfrm>
          <a:prstGeom prst="rect">
            <a:avLst/>
          </a:prstGeom>
          <a:noFill/>
        </p:spPr>
        <p:txBody>
          <a:bodyPr wrap="square" rtlCol="0">
            <a:spAutoFit/>
          </a:bodyPr>
          <a:lstStyle/>
          <a:p>
            <a:r>
              <a:rPr lang="en-US" sz="1200" dirty="0" smtClean="0">
                <a:solidFill>
                  <a:srgbClr val="002060"/>
                </a:solidFill>
                <a:latin typeface="Times New Roman" pitchFamily="18" charset="0"/>
                <a:cs typeface="Times New Roman" pitchFamily="18" charset="0"/>
              </a:rPr>
              <a:t>Accurate calculations of binding energies for protonated benzene are obtained  by using larger basis sets (6-311++G(3df,2p), and predict the structure of the  cluster to be a benzene solvated hydronium ion.</a:t>
            </a:r>
            <a:endParaRPr lang="en-US" sz="1200" dirty="0">
              <a:solidFill>
                <a:srgbClr val="002060"/>
              </a:solidFill>
              <a:latin typeface="Times New Roman" pitchFamily="18" charset="0"/>
              <a:cs typeface="Times New Roman" pitchFamily="18" charset="0"/>
            </a:endParaRPr>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9" name="Object 5"/>
          <p:cNvGraphicFramePr>
            <a:graphicFrameLocks noChangeAspect="1"/>
          </p:cNvGraphicFramePr>
          <p:nvPr/>
        </p:nvGraphicFramePr>
        <p:xfrm>
          <a:off x="7772400" y="2514600"/>
          <a:ext cx="1162050" cy="1638300"/>
        </p:xfrm>
        <a:graphic>
          <a:graphicData uri="http://schemas.openxmlformats.org/presentationml/2006/ole">
            <p:oleObj spid="_x0000_s1029" name="CS ChemDraw Drawing" r:id="rId4" imgW="1161016" imgH="1634718" progId="ChemDraw.Document.6.0">
              <p:embed/>
            </p:oleObj>
          </a:graphicData>
        </a:graphic>
      </p:graphicFrame>
      <p:pic>
        <p:nvPicPr>
          <p:cNvPr id="1031" name="Picture 7"/>
          <p:cNvPicPr>
            <a:picLocks noChangeAspect="1" noChangeArrowheads="1"/>
          </p:cNvPicPr>
          <p:nvPr/>
        </p:nvPicPr>
        <p:blipFill>
          <a:blip r:embed="rId5" cstate="print"/>
          <a:srcRect/>
          <a:stretch>
            <a:fillRect/>
          </a:stretch>
        </p:blipFill>
        <p:spPr bwMode="auto">
          <a:xfrm>
            <a:off x="3429000" y="3581400"/>
            <a:ext cx="4267200" cy="2819400"/>
          </a:xfrm>
          <a:prstGeom prst="rect">
            <a:avLst/>
          </a:prstGeom>
          <a:noFill/>
        </p:spPr>
      </p:pic>
      <p:sp>
        <p:nvSpPr>
          <p:cNvPr id="16" name="TextBox 15"/>
          <p:cNvSpPr txBox="1"/>
          <p:nvPr/>
        </p:nvSpPr>
        <p:spPr>
          <a:xfrm>
            <a:off x="3505201" y="6396335"/>
            <a:ext cx="4572000" cy="461665"/>
          </a:xfrm>
          <a:prstGeom prst="rect">
            <a:avLst/>
          </a:prstGeom>
          <a:noFill/>
        </p:spPr>
        <p:txBody>
          <a:bodyPr wrap="square" rtlCol="0">
            <a:spAutoFit/>
          </a:bodyPr>
          <a:lstStyle/>
          <a:p>
            <a:r>
              <a:rPr lang="en-US" sz="1200" dirty="0" smtClean="0">
                <a:solidFill>
                  <a:srgbClr val="002060"/>
                </a:solidFill>
                <a:latin typeface="Times New Roman" pitchFamily="18" charset="0"/>
                <a:cs typeface="Times New Roman" pitchFamily="18" charset="0"/>
              </a:rPr>
              <a:t>Solvation energies of hydrocarbon ions are significantly out of line with what is expected based on their proton affinities </a:t>
            </a:r>
            <a:endParaRPr lang="en-US" sz="1200" dirty="0">
              <a:solidFill>
                <a:srgbClr val="00206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206</Words>
  <Application>Microsoft Office PowerPoint</Application>
  <PresentationFormat>On-screen Show (4:3)</PresentationFormat>
  <Paragraphs>37</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CS ChemDraw Drawing</vt:lpstr>
      <vt:lpstr>Hydration Energies of Aromatic Ions in the Gas Phase Paul G. Wenthold, Dept of Chemistry, Purdue University, West Lafayette IN</vt:lpstr>
    </vt:vector>
  </TitlesOfParts>
  <Company>Purdue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Hydration Energies of Aromatic Ions in the Gas Phase</dc:title>
  <dc:creator>Paul Wenthold</dc:creator>
  <cp:lastModifiedBy>Paul Wenthold</cp:lastModifiedBy>
  <cp:revision>3</cp:revision>
  <dcterms:created xsi:type="dcterms:W3CDTF">2011-01-06T17:10:04Z</dcterms:created>
  <dcterms:modified xsi:type="dcterms:W3CDTF">2011-01-06T17:38:03Z</dcterms:modified>
</cp:coreProperties>
</file>