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FF"/>
    <a:srgbClr val="66CCFF"/>
    <a:srgbClr val="9900FF"/>
    <a:srgbClr val="6699FF"/>
    <a:srgbClr val="6600CC"/>
    <a:srgbClr val="666699"/>
    <a:srgbClr val="99CCFF"/>
    <a:srgbClr val="33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01" autoAdjust="0"/>
    <p:restoredTop sz="94282" autoAdjust="0"/>
  </p:normalViewPr>
  <p:slideViewPr>
    <p:cSldViewPr>
      <p:cViewPr varScale="1">
        <p:scale>
          <a:sx n="71" d="100"/>
          <a:sy n="71" d="100"/>
        </p:scale>
        <p:origin x="-66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920C2DA-3786-4AE5-82D6-36CDFB33273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861CB5-6B2C-48B8-BA61-1F5730A1CF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B8359F-B241-44D7-A0D8-124B1E7F9FF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953B8E-9FAB-4A6C-9B72-8EBFEEA7C2A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1A26DB-7EBB-4850-A7FD-82637EB9DDE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044FF4-D5B6-47F3-843E-776AD54D63E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9E52EFC-E0E7-45D4-984F-9F1C3AC4FB7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6CB5203-843A-4347-90C3-0C7CDF80695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5506E88-3658-4C8A-B746-5E8C74B132C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5F1D00A-4E92-4B9C-8D9A-C71BD5CB838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512BD6-C64A-4A2D-ACF3-48E32EBF27C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07FB9E5-9F0A-4112-84BD-5CA8BFD689B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0">
          <a:fgClr>
            <a:srgbClr val="99CCFF"/>
          </a:fgClr>
          <a:bgClr>
            <a:schemeClr val="accent1"/>
          </a:bgClr>
        </a:pattFill>
        <a:effectLst/>
      </p:bgPr>
    </p:bg>
    <p:spTree>
      <p:nvGrpSpPr>
        <p:cNvPr id="1" name=""/>
        <p:cNvGrpSpPr/>
        <p:nvPr/>
      </p:nvGrpSpPr>
      <p:grpSpPr>
        <a:xfrm>
          <a:off x="0" y="0"/>
          <a:ext cx="0" cy="0"/>
          <a:chOff x="0" y="0"/>
          <a:chExt cx="0" cy="0"/>
        </a:xfrm>
      </p:grpSpPr>
      <p:sp>
        <p:nvSpPr>
          <p:cNvPr id="1032" name="Text Box 19"/>
          <p:cNvSpPr txBox="1">
            <a:spLocks noChangeArrowheads="1"/>
          </p:cNvSpPr>
          <p:nvPr/>
        </p:nvSpPr>
        <p:spPr bwMode="auto">
          <a:xfrm>
            <a:off x="228600" y="304800"/>
            <a:ext cx="8686800" cy="244475"/>
          </a:xfrm>
          <a:prstGeom prst="rect">
            <a:avLst/>
          </a:prstGeom>
          <a:noFill/>
          <a:ln w="9525">
            <a:noFill/>
            <a:miter lim="800000"/>
            <a:headEnd/>
            <a:tailEnd/>
          </a:ln>
        </p:spPr>
        <p:txBody>
          <a:bodyPr>
            <a:spAutoFit/>
          </a:bodyPr>
          <a:lstStyle/>
          <a:p>
            <a:pPr algn="ctr">
              <a:lnSpc>
                <a:spcPct val="50000"/>
              </a:lnSpc>
              <a:spcBef>
                <a:spcPct val="75000"/>
              </a:spcBef>
            </a:pPr>
            <a:r>
              <a:rPr lang="en-US" sz="2000">
                <a:solidFill>
                  <a:srgbClr val="3366CC"/>
                </a:solidFill>
                <a:latin typeface="Microsoft Sans Serif" pitchFamily="34" charset="0"/>
              </a:rPr>
              <a:t>Spectroscopy and Dynamics of Hydrated Electrons in Liquid Microjets</a:t>
            </a:r>
          </a:p>
        </p:txBody>
      </p:sp>
      <p:sp>
        <p:nvSpPr>
          <p:cNvPr id="1033" name="Text Box 22"/>
          <p:cNvSpPr txBox="1">
            <a:spLocks noChangeArrowheads="1"/>
          </p:cNvSpPr>
          <p:nvPr/>
        </p:nvSpPr>
        <p:spPr bwMode="auto">
          <a:xfrm>
            <a:off x="762000" y="533400"/>
            <a:ext cx="7696200" cy="549275"/>
          </a:xfrm>
          <a:prstGeom prst="rect">
            <a:avLst/>
          </a:prstGeom>
          <a:noFill/>
          <a:ln w="9525">
            <a:noFill/>
            <a:miter lim="800000"/>
            <a:headEnd/>
            <a:tailEnd/>
          </a:ln>
        </p:spPr>
        <p:txBody>
          <a:bodyPr>
            <a:spAutoFit/>
          </a:bodyPr>
          <a:lstStyle/>
          <a:p>
            <a:pPr>
              <a:spcBef>
                <a:spcPct val="50000"/>
              </a:spcBef>
            </a:pPr>
            <a:r>
              <a:rPr lang="en-US" sz="1600">
                <a:solidFill>
                  <a:srgbClr val="6666FF"/>
                </a:solidFill>
                <a:latin typeface="Microsoft Sans Serif" pitchFamily="34" charset="0"/>
              </a:rPr>
              <a:t>Daniel M. Neumark</a:t>
            </a:r>
            <a:r>
              <a:rPr lang="en-US" sz="1400">
                <a:solidFill>
                  <a:srgbClr val="6666FF"/>
                </a:solidFill>
                <a:latin typeface="Microsoft Sans Serif" pitchFamily="34" charset="0"/>
              </a:rPr>
              <a:t>, </a:t>
            </a:r>
            <a:r>
              <a:rPr lang="en-US" sz="1400" i="1">
                <a:solidFill>
                  <a:srgbClr val="6666FF"/>
                </a:solidFill>
                <a:latin typeface="Microsoft Sans Serif" pitchFamily="34" charset="0"/>
              </a:rPr>
              <a:t>Department of Chemistry, University of California Berkeley, CA 94720; Chemical Sciences Division, Lawrence Berkeley National Laboratory, Berkeley, CA 94720 </a:t>
            </a:r>
          </a:p>
        </p:txBody>
      </p:sp>
      <p:sp>
        <p:nvSpPr>
          <p:cNvPr id="1034" name="Text Box 25"/>
          <p:cNvSpPr txBox="1">
            <a:spLocks noChangeArrowheads="1"/>
          </p:cNvSpPr>
          <p:nvPr/>
        </p:nvSpPr>
        <p:spPr bwMode="auto">
          <a:xfrm>
            <a:off x="152400" y="1066800"/>
            <a:ext cx="4648200" cy="3289300"/>
          </a:xfrm>
          <a:prstGeom prst="rect">
            <a:avLst/>
          </a:prstGeom>
          <a:noFill/>
          <a:ln w="9525">
            <a:noFill/>
            <a:miter lim="800000"/>
            <a:headEnd/>
            <a:tailEnd/>
          </a:ln>
        </p:spPr>
        <p:txBody>
          <a:bodyPr>
            <a:spAutoFit/>
          </a:bodyPr>
          <a:lstStyle/>
          <a:p>
            <a:pPr>
              <a:spcBef>
                <a:spcPct val="50000"/>
              </a:spcBef>
            </a:pPr>
            <a:r>
              <a:rPr lang="en-US" sz="1200">
                <a:solidFill>
                  <a:srgbClr val="666699"/>
                </a:solidFill>
              </a:rPr>
              <a:t>Hydrated electrons play a fundamental role in many processes in nature. As the simplest quantum solute, they are an important model system for our understanding of solvation. Furthermore, when formed in living tissue by ionizing radiation, they can contribute to genetic damage. </a:t>
            </a:r>
          </a:p>
          <a:p>
            <a:pPr>
              <a:spcBef>
                <a:spcPct val="50000"/>
              </a:spcBef>
            </a:pPr>
            <a:r>
              <a:rPr lang="en-US" sz="1200">
                <a:solidFill>
                  <a:srgbClr val="666699"/>
                </a:solidFill>
              </a:rPr>
              <a:t>We have provided a “missing link” between experiments on water cluster anions and those on bulk hydrated electrons by measuring directly the bulk vertical binding energy (VBE) of these electrons.</a:t>
            </a:r>
          </a:p>
          <a:p>
            <a:pPr>
              <a:spcBef>
                <a:spcPct val="50000"/>
              </a:spcBef>
            </a:pPr>
            <a:r>
              <a:rPr lang="en-US" sz="1200">
                <a:solidFill>
                  <a:srgbClr val="666699"/>
                </a:solidFill>
              </a:rPr>
              <a:t>We generate hydrated electrons by photodetachment from precursor anions dissolved in microjets. After equilibriation, the electrons are detached from solution and measured with a field free time-of-flight spectrometer.  Verified by measurements with multiple precursor anions and at two photon energies, we find a VBE of 3.6</a:t>
            </a:r>
            <a:r>
              <a:rPr lang="en-US" sz="1200">
                <a:solidFill>
                  <a:srgbClr val="666699"/>
                </a:solidFill>
                <a:sym typeface="Symbol" pitchFamily="18" charset="2"/>
              </a:rPr>
              <a:t></a:t>
            </a:r>
            <a:r>
              <a:rPr lang="en-US" sz="1200">
                <a:solidFill>
                  <a:srgbClr val="666699"/>
                </a:solidFill>
              </a:rPr>
              <a:t>0.1 eV for the hydrated electron.</a:t>
            </a:r>
          </a:p>
          <a:p>
            <a:pPr>
              <a:spcBef>
                <a:spcPct val="50000"/>
              </a:spcBef>
            </a:pPr>
            <a:r>
              <a:rPr lang="en-US" sz="1200">
                <a:solidFill>
                  <a:srgbClr val="666699"/>
                </a:solidFill>
              </a:rPr>
              <a:t>We are currently commissioning a femtosecond laser system to measure the excited state lifetime of hydrated electrons. </a:t>
            </a:r>
          </a:p>
        </p:txBody>
      </p:sp>
      <p:sp>
        <p:nvSpPr>
          <p:cNvPr id="1042" name="Text Box 18"/>
          <p:cNvSpPr txBox="1">
            <a:spLocks noChangeArrowheads="1"/>
          </p:cNvSpPr>
          <p:nvPr/>
        </p:nvSpPr>
        <p:spPr bwMode="auto">
          <a:xfrm>
            <a:off x="631825" y="-7938"/>
            <a:ext cx="184150" cy="366713"/>
          </a:xfrm>
          <a:prstGeom prst="rect">
            <a:avLst/>
          </a:prstGeom>
          <a:noFill/>
          <a:ln w="9525">
            <a:noFill/>
            <a:miter lim="800000"/>
            <a:headEnd/>
            <a:tailEnd/>
          </a:ln>
          <a:effectLst/>
        </p:spPr>
        <p:txBody>
          <a:bodyPr>
            <a:spAutoFit/>
          </a:bodyPr>
          <a:lstStyle/>
          <a:p>
            <a:pPr>
              <a:spcBef>
                <a:spcPct val="50000"/>
              </a:spcBef>
            </a:pPr>
            <a:endParaRPr lang="en-US"/>
          </a:p>
        </p:txBody>
      </p:sp>
      <p:graphicFrame>
        <p:nvGraphicFramePr>
          <p:cNvPr id="1048" name="Object 24"/>
          <p:cNvGraphicFramePr>
            <a:graphicFrameLocks noChangeAspect="1"/>
          </p:cNvGraphicFramePr>
          <p:nvPr/>
        </p:nvGraphicFramePr>
        <p:xfrm>
          <a:off x="228600" y="4343400"/>
          <a:ext cx="3733800" cy="2252663"/>
        </p:xfrm>
        <a:graphic>
          <a:graphicData uri="http://schemas.openxmlformats.org/presentationml/2006/ole">
            <p:oleObj spid="_x0000_s1048" name="CorelDRAW" r:id="rId3" imgW="29549520" imgH="17834040" progId="">
              <p:embed/>
            </p:oleObj>
          </a:graphicData>
        </a:graphic>
      </p:graphicFrame>
      <p:graphicFrame>
        <p:nvGraphicFramePr>
          <p:cNvPr id="1051" name="Object 27"/>
          <p:cNvGraphicFramePr>
            <a:graphicFrameLocks noChangeAspect="1"/>
          </p:cNvGraphicFramePr>
          <p:nvPr/>
        </p:nvGraphicFramePr>
        <p:xfrm>
          <a:off x="4953000" y="3962400"/>
          <a:ext cx="3886200" cy="2620963"/>
        </p:xfrm>
        <a:graphic>
          <a:graphicData uri="http://schemas.openxmlformats.org/presentationml/2006/ole">
            <p:oleObj spid="_x0000_s1051" name="Graph" r:id="rId4" imgW="3473280" imgH="2877120" progId="">
              <p:embed/>
            </p:oleObj>
          </a:graphicData>
        </a:graphic>
      </p:graphicFrame>
      <p:graphicFrame>
        <p:nvGraphicFramePr>
          <p:cNvPr id="1050" name="Object 26"/>
          <p:cNvGraphicFramePr>
            <a:graphicFrameLocks noChangeAspect="1"/>
          </p:cNvGraphicFramePr>
          <p:nvPr/>
        </p:nvGraphicFramePr>
        <p:xfrm>
          <a:off x="4953000" y="1143000"/>
          <a:ext cx="3886200" cy="2667000"/>
        </p:xfrm>
        <a:graphic>
          <a:graphicData uri="http://schemas.openxmlformats.org/presentationml/2006/ole">
            <p:oleObj spid="_x0000_s1050" name="Graph" r:id="rId5" imgW="3661920" imgH="2877120" progId="">
              <p:embed/>
            </p:oleObj>
          </a:graphicData>
        </a:graphic>
      </p:graphicFrame>
      <p:sp>
        <p:nvSpPr>
          <p:cNvPr id="1052" name="Text Box 31"/>
          <p:cNvSpPr txBox="1">
            <a:spLocks noChangeArrowheads="1"/>
          </p:cNvSpPr>
          <p:nvPr/>
        </p:nvSpPr>
        <p:spPr bwMode="auto">
          <a:xfrm>
            <a:off x="4953000" y="3581400"/>
            <a:ext cx="1752600" cy="274638"/>
          </a:xfrm>
          <a:prstGeom prst="rect">
            <a:avLst/>
          </a:prstGeom>
          <a:noFill/>
          <a:ln w="9525">
            <a:noFill/>
            <a:miter lim="800000"/>
            <a:headEnd/>
            <a:tailEnd/>
          </a:ln>
        </p:spPr>
        <p:txBody>
          <a:bodyPr>
            <a:spAutoFit/>
          </a:bodyPr>
          <a:lstStyle/>
          <a:p>
            <a:pPr>
              <a:spcBef>
                <a:spcPct val="50000"/>
              </a:spcBef>
            </a:pPr>
            <a:r>
              <a:rPr lang="en-US" sz="1200"/>
              <a:t>4.66 eV photon energy</a:t>
            </a:r>
          </a:p>
        </p:txBody>
      </p:sp>
      <p:sp>
        <p:nvSpPr>
          <p:cNvPr id="1053" name="Text Box 31"/>
          <p:cNvSpPr txBox="1">
            <a:spLocks noChangeArrowheads="1"/>
          </p:cNvSpPr>
          <p:nvPr/>
        </p:nvSpPr>
        <p:spPr bwMode="auto">
          <a:xfrm>
            <a:off x="4953000" y="6324600"/>
            <a:ext cx="1752600" cy="274638"/>
          </a:xfrm>
          <a:prstGeom prst="rect">
            <a:avLst/>
          </a:prstGeom>
          <a:noFill/>
          <a:ln w="9525">
            <a:noFill/>
            <a:miter lim="800000"/>
            <a:headEnd/>
            <a:tailEnd/>
          </a:ln>
        </p:spPr>
        <p:txBody>
          <a:bodyPr>
            <a:spAutoFit/>
          </a:bodyPr>
          <a:lstStyle/>
          <a:p>
            <a:pPr>
              <a:spcBef>
                <a:spcPct val="50000"/>
              </a:spcBef>
            </a:pPr>
            <a:r>
              <a:rPr lang="en-US" sz="1200"/>
              <a:t>5.82 eV photon energy</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417</TotalTime>
  <Words>206</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vt:i4>
      </vt:variant>
    </vt:vector>
  </HeadingPairs>
  <TitlesOfParts>
    <vt:vector size="4" baseType="lpstr">
      <vt:lpstr>Default Design</vt:lpstr>
      <vt:lpstr>CorelDRAW</vt:lpstr>
      <vt:lpstr>Graph</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Michelle L. Haskins</cp:lastModifiedBy>
  <cp:revision>46</cp:revision>
  <dcterms:created xsi:type="dcterms:W3CDTF">2009-10-29T16:30:42Z</dcterms:created>
  <dcterms:modified xsi:type="dcterms:W3CDTF">2010-12-10T17:49:01Z</dcterms:modified>
</cp:coreProperties>
</file>