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05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FE13F-D2DE-A44F-9079-6ABC681FF574}" type="datetimeFigureOut">
              <a:rPr lang="en-US" smtClean="0"/>
              <a:t>9/30/09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58999-698A-4F41-AD6C-B2FB40477A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367" y="214550"/>
            <a:ext cx="6464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Photosensitizer</a:t>
            </a:r>
            <a:r>
              <a:rPr lang="en-US" sz="2400" dirty="0">
                <a:solidFill>
                  <a:schemeClr val="bg1"/>
                </a:solidFill>
              </a:rPr>
              <a:t>-doped organic nanostructures and the spatial distribution of singlet oxygen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367" y="1077697"/>
            <a:ext cx="6464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Kristopher McNeill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University of Minnesota, Department of Chemistry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367" y="4368616"/>
            <a:ext cx="8663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Micelles that contain </a:t>
            </a:r>
            <a:r>
              <a:rPr lang="en-US" dirty="0" err="1">
                <a:solidFill>
                  <a:srgbClr val="FFFFFF"/>
                </a:solidFill>
              </a:rPr>
              <a:t>photosensitizers</a:t>
            </a:r>
            <a:r>
              <a:rPr lang="en-US" dirty="0">
                <a:solidFill>
                  <a:srgbClr val="FFFFFF"/>
                </a:solidFill>
              </a:rPr>
              <a:t> can act as molecular-scale </a:t>
            </a:r>
            <a:r>
              <a:rPr lang="en-US" dirty="0" err="1">
                <a:solidFill>
                  <a:srgbClr val="FFFFFF"/>
                </a:solidFill>
              </a:rPr>
              <a:t>photoreactors</a:t>
            </a:r>
            <a:r>
              <a:rPr lang="en-US" dirty="0">
                <a:solidFill>
                  <a:srgbClr val="FFFFFF"/>
                </a:solidFill>
              </a:rPr>
              <a:t> with elevated internal concentrations of reactive intermediates.  Such</a:t>
            </a:r>
            <a:r>
              <a:rPr lang="en-US" dirty="0" smtClean="0">
                <a:solidFill>
                  <a:srgbClr val="FFFFFF"/>
                </a:solidFill>
              </a:rPr>
              <a:t> systems </a:t>
            </a:r>
            <a:r>
              <a:rPr lang="en-US" dirty="0">
                <a:solidFill>
                  <a:srgbClr val="FFFFFF"/>
                </a:solidFill>
              </a:rPr>
              <a:t>are of interest because of their potential utility as water-compatible </a:t>
            </a:r>
            <a:r>
              <a:rPr lang="en-US" dirty="0" err="1">
                <a:solidFill>
                  <a:srgbClr val="FFFFFF"/>
                </a:solidFill>
              </a:rPr>
              <a:t>photocatalysts</a:t>
            </a:r>
            <a:r>
              <a:rPr lang="en-US" dirty="0">
                <a:solidFill>
                  <a:srgbClr val="FFFFFF"/>
                </a:solidFill>
              </a:rPr>
              <a:t>.</a:t>
            </a:r>
            <a:r>
              <a:rPr lang="en-US" dirty="0" smtClean="0">
                <a:solidFill>
                  <a:srgbClr val="FFFFFF"/>
                </a:solidFill>
              </a:rPr>
              <a:t> The </a:t>
            </a:r>
            <a:r>
              <a:rPr lang="en-US" dirty="0" err="1">
                <a:solidFill>
                  <a:srgbClr val="FFFFFF"/>
                </a:solidFill>
              </a:rPr>
              <a:t>nano</a:t>
            </a:r>
            <a:r>
              <a:rPr lang="en-US" dirty="0">
                <a:solidFill>
                  <a:srgbClr val="FFFFFF"/>
                </a:solidFill>
              </a:rPr>
              <a:t>-scale </a:t>
            </a:r>
            <a:r>
              <a:rPr lang="en-US" dirty="0" err="1">
                <a:solidFill>
                  <a:srgbClr val="FFFFFF"/>
                </a:solidFill>
              </a:rPr>
              <a:t>photoreactors</a:t>
            </a:r>
            <a:r>
              <a:rPr lang="en-US" dirty="0">
                <a:solidFill>
                  <a:srgbClr val="FFFFFF"/>
                </a:solidFill>
              </a:rPr>
              <a:t> in this study are comprised of well-defined block copolymer micelles that contain covalently and non-covalently bound </a:t>
            </a:r>
            <a:r>
              <a:rPr lang="en-US" dirty="0" smtClean="0">
                <a:solidFill>
                  <a:srgbClr val="FFFFFF"/>
                </a:solidFill>
              </a:rPr>
              <a:t>sensitizers that generate singlet oxygen (</a:t>
            </a:r>
            <a:r>
              <a:rPr lang="en-US" baseline="30000" dirty="0" smtClean="0">
                <a:solidFill>
                  <a:srgbClr val="FFFFFF"/>
                </a:solidFill>
              </a:rPr>
              <a:t>1</a:t>
            </a:r>
            <a:r>
              <a:rPr lang="en-US" dirty="0" smtClean="0">
                <a:solidFill>
                  <a:srgbClr val="FFFFFF"/>
                </a:solidFill>
              </a:rPr>
              <a:t>O</a:t>
            </a:r>
            <a:r>
              <a:rPr lang="en-US" baseline="-25000" dirty="0" smtClean="0">
                <a:solidFill>
                  <a:srgbClr val="FFFFFF"/>
                </a:solidFill>
              </a:rPr>
              <a:t>2</a:t>
            </a:r>
            <a:r>
              <a:rPr lang="en-US" dirty="0" smtClean="0">
                <a:solidFill>
                  <a:srgbClr val="FFFFFF"/>
                </a:solidFill>
              </a:rPr>
              <a:t>). The implications of this project cut </a:t>
            </a:r>
            <a:r>
              <a:rPr lang="en-US" dirty="0">
                <a:solidFill>
                  <a:srgbClr val="FFFFFF"/>
                </a:solidFill>
              </a:rPr>
              <a:t>across numerous fields</a:t>
            </a:r>
            <a:r>
              <a:rPr lang="en-US" dirty="0" smtClean="0">
                <a:solidFill>
                  <a:srgbClr val="FFFFFF"/>
                </a:solidFill>
              </a:rPr>
              <a:t> wherever localized </a:t>
            </a:r>
            <a:r>
              <a:rPr lang="en-US" dirty="0">
                <a:solidFill>
                  <a:srgbClr val="FFFFFF"/>
                </a:solidFill>
              </a:rPr>
              <a:t>production of a short-lived, diffusible species occurs in a </a:t>
            </a:r>
            <a:r>
              <a:rPr lang="en-US" dirty="0" err="1">
                <a:solidFill>
                  <a:srgbClr val="FFFFFF"/>
                </a:solidFill>
              </a:rPr>
              <a:t>microheterogeneous</a:t>
            </a:r>
            <a:r>
              <a:rPr lang="en-US" dirty="0">
                <a:solidFill>
                  <a:srgbClr val="FFFFFF"/>
                </a:solidFill>
              </a:rPr>
              <a:t> system (e.g., </a:t>
            </a:r>
            <a:r>
              <a:rPr lang="en-US" dirty="0" err="1" smtClean="0">
                <a:solidFill>
                  <a:srgbClr val="FFFFFF"/>
                </a:solidFill>
              </a:rPr>
              <a:t>photovoltaics</a:t>
            </a:r>
            <a:r>
              <a:rPr lang="en-US" dirty="0" smtClean="0">
                <a:solidFill>
                  <a:srgbClr val="FFFFFF"/>
                </a:solidFill>
              </a:rPr>
              <a:t>, cell membranes, and organic matter in natural waters)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 descr="prf_nugget_TOC_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13" y="1781999"/>
            <a:ext cx="7553548" cy="24322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132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ETH Zurich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Kristopher McNeill</dc:creator>
  <cp:lastModifiedBy>Kristopher McNeill</cp:lastModifiedBy>
  <cp:revision>2</cp:revision>
  <dcterms:created xsi:type="dcterms:W3CDTF">2009-10-01T00:33:17Z</dcterms:created>
  <dcterms:modified xsi:type="dcterms:W3CDTF">2009-10-01T00:47:27Z</dcterms:modified>
</cp:coreProperties>
</file>