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7" d="100"/>
          <a:sy n="97" d="100"/>
        </p:scale>
        <p:origin x="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BE36A-6CE1-C542-A9E8-511690393362}" type="datetimeFigureOut">
              <a:rPr lang="en-US" smtClean="0"/>
              <a:t>11/5/10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3B28A-ABC7-CD4A-92BD-3F5994278C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 of cores taken along a depth transect off the </a:t>
            </a:r>
            <a:r>
              <a:rPr lang="en-US" dirty="0" err="1" smtClean="0"/>
              <a:t>Songwe</a:t>
            </a:r>
            <a:r>
              <a:rPr lang="en-US" dirty="0" smtClean="0"/>
              <a:t> River delta in January 2009,</a:t>
            </a:r>
            <a:r>
              <a:rPr lang="en-US" baseline="0" dirty="0" smtClean="0"/>
              <a:t> with UMD students and Malawi crew aboard the R/V </a:t>
            </a:r>
            <a:r>
              <a:rPr lang="en-US" baseline="0" dirty="0" err="1" smtClean="0"/>
              <a:t>Ndunduma</a:t>
            </a:r>
            <a:r>
              <a:rPr lang="en-US" baseline="0" dirty="0" smtClean="0"/>
              <a:t>, operated by the Malawi Fisheries Department.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B28A-ABC7-CD4A-92BD-3F5994278C9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results of bulk organic analyses completed by undergraduate student, Ryan </a:t>
            </a:r>
            <a:r>
              <a:rPr lang="en-US" dirty="0" err="1" smtClean="0"/>
              <a:t>Birkemeier</a:t>
            </a:r>
            <a:r>
              <a:rPr lang="en-US" dirty="0" smtClean="0"/>
              <a:t>, for his undergraduate research project. Photo shows the multi-corer that was used in the</a:t>
            </a:r>
            <a:r>
              <a:rPr lang="en-US" baseline="0" dirty="0" smtClean="0"/>
              <a:t> field program</a:t>
            </a:r>
            <a:r>
              <a:rPr lang="en-US" dirty="0" smtClean="0"/>
              <a:t> on the main deck of the R/V </a:t>
            </a:r>
            <a:r>
              <a:rPr lang="en-US" dirty="0" err="1" smtClean="0"/>
              <a:t>Ndunduma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B28A-ABC7-CD4A-92BD-3F5994278C9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Isotopic composition of the bulk organic matter</a:t>
            </a:r>
            <a:r>
              <a:rPr lang="en-US" baseline="0" dirty="0" smtClean="0"/>
              <a:t> shows intriguing shifts in composition near the depth of the </a:t>
            </a:r>
            <a:r>
              <a:rPr lang="en-US" baseline="0" dirty="0" err="1" smtClean="0"/>
              <a:t>chemocline</a:t>
            </a:r>
            <a:r>
              <a:rPr lang="en-US" baseline="0" dirty="0" smtClean="0"/>
              <a:t> (ca. 200 </a:t>
            </a:r>
            <a:r>
              <a:rPr lang="en-US" baseline="0" dirty="0" err="1" smtClean="0"/>
              <a:t>m</a:t>
            </a:r>
            <a:r>
              <a:rPr lang="en-US" baseline="0" dirty="0" smtClean="0"/>
              <a:t>), where the waters become anoxic.  </a:t>
            </a:r>
            <a:r>
              <a:rPr lang="en-US" dirty="0" smtClean="0"/>
              <a:t>We are now moving on to the</a:t>
            </a:r>
            <a:r>
              <a:rPr lang="en-US" baseline="0" dirty="0" smtClean="0"/>
              <a:t> compound-specific analyses for ∂13C and ∂14C, to better discriminate between the </a:t>
            </a:r>
            <a:r>
              <a:rPr lang="en-US" baseline="0" dirty="0" err="1" smtClean="0"/>
              <a:t>terrigenous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aquatic source of organic matter.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B28A-ABC7-CD4A-92BD-3F5994278C9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8644-D408-0548-AA7B-9CB42A40DD81}" type="datetimeFigureOut">
              <a:rPr lang="en-US" smtClean="0"/>
              <a:t>11/5/10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F394-776F-6142-B953-5B1F21D04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8644-D408-0548-AA7B-9CB42A40DD81}" type="datetimeFigureOut">
              <a:rPr lang="en-US" smtClean="0"/>
              <a:t>11/5/10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F394-776F-6142-B953-5B1F21D04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8644-D408-0548-AA7B-9CB42A40DD81}" type="datetimeFigureOut">
              <a:rPr lang="en-US" smtClean="0"/>
              <a:t>11/5/10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F394-776F-6142-B953-5B1F21D04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8644-D408-0548-AA7B-9CB42A40DD81}" type="datetimeFigureOut">
              <a:rPr lang="en-US" smtClean="0"/>
              <a:t>11/5/10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F394-776F-6142-B953-5B1F21D04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8644-D408-0548-AA7B-9CB42A40DD81}" type="datetimeFigureOut">
              <a:rPr lang="en-US" smtClean="0"/>
              <a:t>11/5/10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F394-776F-6142-B953-5B1F21D04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8644-D408-0548-AA7B-9CB42A40DD81}" type="datetimeFigureOut">
              <a:rPr lang="en-US" smtClean="0"/>
              <a:t>11/5/10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F394-776F-6142-B953-5B1F21D04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8644-D408-0548-AA7B-9CB42A40DD81}" type="datetimeFigureOut">
              <a:rPr lang="en-US" smtClean="0"/>
              <a:t>11/5/10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F394-776F-6142-B953-5B1F21D04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8644-D408-0548-AA7B-9CB42A40DD81}" type="datetimeFigureOut">
              <a:rPr lang="en-US" smtClean="0"/>
              <a:t>11/5/10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F394-776F-6142-B953-5B1F21D04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8644-D408-0548-AA7B-9CB42A40DD81}" type="datetimeFigureOut">
              <a:rPr lang="en-US" smtClean="0"/>
              <a:t>11/5/10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F394-776F-6142-B953-5B1F21D04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8644-D408-0548-AA7B-9CB42A40DD81}" type="datetimeFigureOut">
              <a:rPr lang="en-US" smtClean="0"/>
              <a:t>11/5/10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F394-776F-6142-B953-5B1F21D04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8644-D408-0548-AA7B-9CB42A40DD81}" type="datetimeFigureOut">
              <a:rPr lang="en-US" smtClean="0"/>
              <a:t>11/5/10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FF394-776F-6142-B953-5B1F21D049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A8644-D408-0548-AA7B-9CB42A40DD81}" type="datetimeFigureOut">
              <a:rPr lang="en-US" smtClean="0"/>
              <a:t>11/5/10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F394-776F-6142-B953-5B1F21D049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219200"/>
            <a:ext cx="50117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 1"/>
          <p:cNvPicPr>
            <a:picLocks noChangeAspect="1" noChangeArrowheads="1"/>
          </p:cNvPicPr>
          <p:nvPr/>
        </p:nvPicPr>
        <p:blipFill>
          <a:blip r:embed="rId4"/>
          <a:srcRect t="1112"/>
          <a:stretch>
            <a:fillRect/>
          </a:stretch>
        </p:blipFill>
        <p:spPr bwMode="auto">
          <a:xfrm>
            <a:off x="228600" y="3886200"/>
            <a:ext cx="356933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52400"/>
            <a:ext cx="2769235" cy="61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171995"/>
            <a:ext cx="3569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Characterizing Organic Matter in Sediments of a Tropical Rift Lake</a:t>
            </a:r>
          </a:p>
          <a:p>
            <a:endParaRPr lang="en-US" dirty="0" smtClean="0"/>
          </a:p>
          <a:p>
            <a:r>
              <a:rPr lang="en-US" dirty="0" smtClean="0">
                <a:latin typeface="Helvetica"/>
                <a:cs typeface="Helvetica"/>
              </a:rPr>
              <a:t>PRF#  48595-AC2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824335"/>
            <a:ext cx="3115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PI: Thomas C. Johnson</a:t>
            </a:r>
          </a:p>
          <a:p>
            <a:r>
              <a:rPr lang="en-US" dirty="0" smtClean="0"/>
              <a:t>Large Lakes Observatory</a:t>
            </a:r>
          </a:p>
          <a:p>
            <a:r>
              <a:rPr lang="en-US" dirty="0" smtClean="0"/>
              <a:t>University of Minnesota Duluth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90800" y="11963400"/>
            <a:ext cx="57912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21000" y="21717000"/>
            <a:ext cx="57912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73400" y="21869400"/>
            <a:ext cx="57912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0" y="11361738"/>
            <a:ext cx="57912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743200"/>
            <a:ext cx="4038600" cy="39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743200"/>
            <a:ext cx="4343400" cy="39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 11" descr="Picture 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-235267"/>
            <a:ext cx="4038600" cy="274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90065"/>
            <a:ext cx="4572000" cy="407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4724400" cy="392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174</Words>
  <Application>Microsoft Macintosh PowerPoint</Application>
  <PresentationFormat>On-screen Show (4:3)</PresentationFormat>
  <Paragraphs>12</Paragraphs>
  <Slides>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University of Minnesota Duluth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Johnson</dc:creator>
  <cp:lastModifiedBy>Thomas Johnson</cp:lastModifiedBy>
  <cp:revision>3</cp:revision>
  <dcterms:created xsi:type="dcterms:W3CDTF">2010-11-05T20:14:33Z</dcterms:created>
  <dcterms:modified xsi:type="dcterms:W3CDTF">2010-11-05T20:43:17Z</dcterms:modified>
</cp:coreProperties>
</file>