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45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PRF\RWC_10Be_vs_grain_siz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31822786168435"/>
          <c:y val="2.4273945537348428E-2"/>
          <c:w val="0.78257225740162595"/>
          <c:h val="0.6017625778766332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</c:dPt>
          <c:errBars>
            <c:errBarType val="both"/>
            <c:errValType val="cust"/>
            <c:noEndCap val="0"/>
            <c:plus>
              <c:numRef>
                <c:f>Sheet1!$D$2:$D$9</c:f>
                <c:numCache>
                  <c:formatCode>General</c:formatCode>
                  <c:ptCount val="8"/>
                  <c:pt idx="0">
                    <c:v>9122.3879196427006</c:v>
                  </c:pt>
                  <c:pt idx="1">
                    <c:v>7361.6206453360683</c:v>
                  </c:pt>
                  <c:pt idx="2">
                    <c:v>7173.5392196229295</c:v>
                  </c:pt>
                  <c:pt idx="3">
                    <c:v>6351.2753529078373</c:v>
                  </c:pt>
                  <c:pt idx="4">
                    <c:v>7215.2583489154968</c:v>
                  </c:pt>
                  <c:pt idx="5">
                    <c:v>4959.5277062975429</c:v>
                  </c:pt>
                  <c:pt idx="6">
                    <c:v>3754.6211546246382</c:v>
                  </c:pt>
                  <c:pt idx="7">
                    <c:v>6970.3369974474763</c:v>
                  </c:pt>
                </c:numCache>
              </c:numRef>
            </c:plus>
            <c:minus>
              <c:numRef>
                <c:f>Sheet1!$D$2:$D$9</c:f>
                <c:numCache>
                  <c:formatCode>General</c:formatCode>
                  <c:ptCount val="8"/>
                  <c:pt idx="0">
                    <c:v>9122.3879196427006</c:v>
                  </c:pt>
                  <c:pt idx="1">
                    <c:v>7361.6206453360683</c:v>
                  </c:pt>
                  <c:pt idx="2">
                    <c:v>7173.5392196229295</c:v>
                  </c:pt>
                  <c:pt idx="3">
                    <c:v>6351.2753529078373</c:v>
                  </c:pt>
                  <c:pt idx="4">
                    <c:v>7215.2583489154968</c:v>
                  </c:pt>
                  <c:pt idx="5">
                    <c:v>4959.5277062975429</c:v>
                  </c:pt>
                  <c:pt idx="6">
                    <c:v>3754.6211546246382</c:v>
                  </c:pt>
                  <c:pt idx="7">
                    <c:v>6970.3369974474763</c:v>
                  </c:pt>
                </c:numCache>
              </c:numRef>
            </c:minus>
            <c:spPr>
              <a:ln w="25400"/>
            </c:spPr>
          </c:errBars>
          <c:cat>
            <c:multiLvlStrRef>
              <c:f>Sheet1!$A$2:$B$9</c:f>
              <c:multiLvlStrCache>
                <c:ptCount val="8"/>
                <c:lvl>
                  <c:pt idx="0">
                    <c:v>250-500 μm</c:v>
                  </c:pt>
                  <c:pt idx="1">
                    <c:v>4-8 cm</c:v>
                  </c:pt>
                  <c:pt idx="2">
                    <c:v>250-500 μm</c:v>
                  </c:pt>
                  <c:pt idx="3">
                    <c:v>4-8 cm</c:v>
                  </c:pt>
                  <c:pt idx="4">
                    <c:v>250-500 μm</c:v>
                  </c:pt>
                  <c:pt idx="5">
                    <c:v>4-8 cm</c:v>
                  </c:pt>
                  <c:pt idx="6">
                    <c:v>250-500 μm</c:v>
                  </c:pt>
                  <c:pt idx="7">
                    <c:v>4-8 cm</c:v>
                  </c:pt>
                </c:lvl>
                <c:lvl>
                  <c:pt idx="0">
                    <c:v>RWC-09-01</c:v>
                  </c:pt>
                  <c:pt idx="1">
                    <c:v>RWC-09-02</c:v>
                  </c:pt>
                  <c:pt idx="2">
                    <c:v>RWC-09-03</c:v>
                  </c:pt>
                  <c:pt idx="3">
                    <c:v>RWC-09-04</c:v>
                  </c:pt>
                  <c:pt idx="4">
                    <c:v>RWC-09-05</c:v>
                  </c:pt>
                  <c:pt idx="5">
                    <c:v>RWC-09-06</c:v>
                  </c:pt>
                  <c:pt idx="6">
                    <c:v>RWC-09-08</c:v>
                  </c:pt>
                  <c:pt idx="7">
                    <c:v>RWC-09-09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0</c:formatCode>
                <c:ptCount val="8"/>
                <c:pt idx="0">
                  <c:v>363713.46473197755</c:v>
                </c:pt>
                <c:pt idx="1">
                  <c:v>293643.56497584609</c:v>
                </c:pt>
                <c:pt idx="2">
                  <c:v>376454.22363585705</c:v>
                </c:pt>
                <c:pt idx="3">
                  <c:v>253435.45978650777</c:v>
                </c:pt>
                <c:pt idx="4">
                  <c:v>204001.05067146031</c:v>
                </c:pt>
                <c:pt idx="5">
                  <c:v>196831.60658589203</c:v>
                </c:pt>
                <c:pt idx="6">
                  <c:v>148081.62667062363</c:v>
                </c:pt>
                <c:pt idx="7">
                  <c:v>277119.78692932398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364608"/>
        <c:axId val="33373184"/>
      </c:barChart>
      <c:catAx>
        <c:axId val="33364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/>
                  <a:t>TCN Sample</a:t>
                </a:r>
                <a:r>
                  <a:rPr lang="en-US" sz="1200" baseline="0"/>
                  <a:t> </a:t>
                </a:r>
                <a:endParaRPr lang="en-US" sz="1200"/>
              </a:p>
            </c:rich>
          </c:tx>
          <c:layout/>
          <c:overlay val="0"/>
        </c:title>
        <c:majorTickMark val="out"/>
        <c:minorTickMark val="none"/>
        <c:tickLblPos val="nextTo"/>
        <c:crossAx val="33373184"/>
        <c:crosses val="autoZero"/>
        <c:auto val="1"/>
        <c:lblAlgn val="ctr"/>
        <c:lblOffset val="100"/>
        <c:noMultiLvlLbl val="0"/>
      </c:catAx>
      <c:valAx>
        <c:axId val="333731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baseline="30000" dirty="0"/>
                  <a:t>10</a:t>
                </a:r>
                <a:r>
                  <a:rPr lang="en-US" dirty="0"/>
                  <a:t>Be</a:t>
                </a:r>
                <a:r>
                  <a:rPr lang="en-US" baseline="0" dirty="0"/>
                  <a:t> Concentration (</a:t>
                </a:r>
                <a:r>
                  <a:rPr lang="en-US" sz="1000" b="1" i="0" u="none" strike="noStrike" baseline="0" dirty="0"/>
                  <a:t>atoms/g SiO2)</a:t>
                </a:r>
                <a:r>
                  <a:rPr lang="en-US" baseline="0" dirty="0"/>
                  <a:t> </a:t>
                </a:r>
                <a:endParaRPr lang="en-US" dirty="0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33364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5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4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2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3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1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1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8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0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1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7F27C-DBE7-4C14-86D1-F7864664542F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E4D2A-D0F2-4731-84FB-377C8FF47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9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8763000" cy="838201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Investigating Source to Sink Processes with Cosmogenic Nuclide Concentrations in Multiple Alluvial Grain Size Fractions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 L. Frankel, School of Earth and Atmospheric Sciences, Georgia Tech</a:t>
            </a:r>
            <a:endParaRPr lang="en-US" sz="20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264544919"/>
              </p:ext>
            </p:extLst>
          </p:nvPr>
        </p:nvGraphicFramePr>
        <p:xfrm>
          <a:off x="4191000" y="3581400"/>
          <a:ext cx="4881562" cy="3480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 descr="tcn 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3352800"/>
            <a:ext cx="3888247" cy="3429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28600" y="1905000"/>
            <a:ext cx="868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We are measuring cosmogenic </a:t>
            </a:r>
            <a:r>
              <a:rPr lang="en-US" baseline="30000" dirty="0" smtClean="0">
                <a:solidFill>
                  <a:schemeClr val="accent1"/>
                </a:solidFill>
              </a:rPr>
              <a:t>10</a:t>
            </a:r>
            <a:r>
              <a:rPr lang="en-US" dirty="0" smtClean="0">
                <a:solidFill>
                  <a:schemeClr val="accent1"/>
                </a:solidFill>
              </a:rPr>
              <a:t>Be concentrations in multiple alluvial grain size fractions to investigate processes of sediment erosion, transport and deposition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Our initial results show similar </a:t>
            </a:r>
            <a:r>
              <a:rPr lang="en-US" baseline="30000" dirty="0" smtClean="0">
                <a:solidFill>
                  <a:schemeClr val="accent1"/>
                </a:solidFill>
              </a:rPr>
              <a:t>10</a:t>
            </a:r>
            <a:r>
              <a:rPr lang="en-US" dirty="0" smtClean="0">
                <a:solidFill>
                  <a:schemeClr val="accent1"/>
                </a:solidFill>
              </a:rPr>
              <a:t>Be concentrations between different grain size splits from individual samples, suggesting that denudation processes are similar for a wide variety of alluvial grain sizes in tectonically active, arid regions 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81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Investigating Source to Sink Processes with Cosmogenic Nuclide Concentrations in Multiple Alluvial Grain Size Fractions Kurt L. Frankel, School of Earth and Atmospheric Sciences, Georgia Tech</vt:lpstr>
    </vt:vector>
  </TitlesOfParts>
  <Company>EAS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Tina Colbert</dc:creator>
  <cp:lastModifiedBy>Kurt Frankel</cp:lastModifiedBy>
  <cp:revision>6</cp:revision>
  <dcterms:created xsi:type="dcterms:W3CDTF">2010-10-26T18:57:09Z</dcterms:created>
  <dcterms:modified xsi:type="dcterms:W3CDTF">2010-10-27T22:58:51Z</dcterms:modified>
</cp:coreProperties>
</file>