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3"/>
  </p:notesMasterIdLst>
  <p:handoutMasterIdLst>
    <p:handoutMasterId r:id="rId4"/>
  </p:handoutMasterIdLst>
  <p:sldIdLst>
    <p:sldId id="363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16" autoAdjust="0"/>
    <p:restoredTop sz="94320" autoAdjust="0"/>
  </p:normalViewPr>
  <p:slideViewPr>
    <p:cSldViewPr>
      <p:cViewPr>
        <p:scale>
          <a:sx n="100" d="100"/>
          <a:sy n="100" d="100"/>
        </p:scale>
        <p:origin x="-432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354"/>
    </p:cViewPr>
  </p:sorterViewPr>
  <p:notesViewPr>
    <p:cSldViewPr>
      <p:cViewPr>
        <p:scale>
          <a:sx n="66" d="100"/>
          <a:sy n="66" d="100"/>
        </p:scale>
        <p:origin x="-1668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5F73EAD-A2E5-4643-9016-4A45937864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8A8A13-F294-4807-944A-3DF5E8CD05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51F8B2-0858-4A92-9AA6-D1ECCB752FB9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0"/>
            <a:ext cx="2057400" cy="6126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0198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762000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 userDrawn="1"/>
        </p:nvSpPr>
        <p:spPr bwMode="auto">
          <a:xfrm rot="-5400000">
            <a:off x="4305300" y="2019300"/>
            <a:ext cx="533400" cy="9144000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lIns="19047" tIns="9523" rIns="19047" bIns="9523" anchor="ctr"/>
          <a:lstStyle/>
          <a:p>
            <a:pPr algn="ctr" defTabSz="190500" eaLnBrk="0" hangingPunct="0">
              <a:defRPr/>
            </a:pPr>
            <a:endParaRPr lang="en-US" altLang="en-US" sz="500">
              <a:latin typeface="Verdana" pitchFamily="34" charset="0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0"/>
            <a:ext cx="7772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45713" rIns="91425" bIns="4571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CD Spectroscopy of</a:t>
            </a:r>
            <a:br>
              <a:rPr lang="en-US" altLang="en-US" smtClean="0"/>
            </a:br>
            <a:r>
              <a:rPr lang="en-US" altLang="en-US" smtClean="0"/>
              <a:t>substituted ProDOT Polymers</a:t>
            </a:r>
          </a:p>
        </p:txBody>
      </p:sp>
      <p:sp>
        <p:nvSpPr>
          <p:cNvPr id="8197" name="Rectangle 5"/>
          <p:cNvSpPr>
            <a:spLocks noChangeArrowheads="1"/>
          </p:cNvSpPr>
          <p:nvPr userDrawn="1"/>
        </p:nvSpPr>
        <p:spPr bwMode="auto">
          <a:xfrm>
            <a:off x="0" y="762000"/>
            <a:ext cx="9144000" cy="228600"/>
          </a:xfrm>
          <a:prstGeom prst="rect">
            <a:avLst/>
          </a:prstGeom>
          <a:gradFill rotWithShape="0">
            <a:gsLst>
              <a:gs pos="0">
                <a:srgbClr val="003399"/>
              </a:gs>
              <a:gs pos="100000">
                <a:srgbClr val="FF99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198" name="Text Box 6"/>
          <p:cNvSpPr txBox="1">
            <a:spLocks noChangeArrowheads="1"/>
          </p:cNvSpPr>
          <p:nvPr userDrawn="1"/>
        </p:nvSpPr>
        <p:spPr bwMode="auto">
          <a:xfrm>
            <a:off x="596900" y="6511925"/>
            <a:ext cx="30480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91440" rIns="0" bIns="91440">
            <a:spAutoFit/>
          </a:bodyPr>
          <a:lstStyle/>
          <a:p>
            <a:pPr algn="ctr" eaLnBrk="0" hangingPunct="0">
              <a:lnSpc>
                <a:spcPct val="40000"/>
              </a:lnSpc>
              <a:spcBef>
                <a:spcPct val="50000"/>
              </a:spcBef>
              <a:defRPr/>
            </a:pPr>
            <a:r>
              <a:rPr lang="en-US" altLang="en-US" sz="1400" b="1">
                <a:solidFill>
                  <a:schemeClr val="bg1"/>
                </a:solidFill>
                <a:latin typeface="Century Schoolbook" pitchFamily="18" charset="0"/>
              </a:rPr>
              <a:t>South  Dakota State University</a:t>
            </a:r>
          </a:p>
        </p:txBody>
      </p:sp>
      <p:pic>
        <p:nvPicPr>
          <p:cNvPr id="1031" name="Picture 15" descr="jackrabbit.jpg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6338888"/>
            <a:ext cx="5445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217" name="Group 25"/>
          <p:cNvGraphicFramePr>
            <a:graphicFrameLocks noGrp="1"/>
          </p:cNvGraphicFramePr>
          <p:nvPr/>
        </p:nvGraphicFramePr>
        <p:xfrm>
          <a:off x="3495675" y="1943100"/>
          <a:ext cx="2152650" cy="2971800"/>
        </p:xfrm>
        <a:graphic>
          <a:graphicData uri="http://schemas.openxmlformats.org/drawingml/2006/table">
            <a:tbl>
              <a:tblPr/>
              <a:tblGrid>
                <a:gridCol w="2152650"/>
              </a:tblGrid>
              <a:tr h="297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</a:t>
                      </a:r>
                      <a:r>
                        <a:rPr kumimoji="0" lang="en-US" sz="18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                                                          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034" name="Picture 17" descr="lgo.jpg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8458200" y="12700"/>
            <a:ext cx="660400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8458200" cy="7620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zh-CN" sz="1700" b="1" dirty="0" smtClean="0">
                <a:latin typeface="Arial" pitchFamily="34" charset="0"/>
                <a:ea typeface="宋体" pitchFamily="2" charset="-122"/>
                <a:cs typeface="Arial" pitchFamily="34" charset="0"/>
              </a:rPr>
              <a:t>Engineering of Polymer </a:t>
            </a:r>
            <a:r>
              <a:rPr lang="en-US" altLang="zh-CN" sz="1700" b="1" dirty="0" err="1" smtClean="0">
                <a:latin typeface="Arial" pitchFamily="34" charset="0"/>
                <a:ea typeface="宋体" pitchFamily="2" charset="-122"/>
                <a:cs typeface="Arial" pitchFamily="34" charset="0"/>
              </a:rPr>
              <a:t>Bandgaps</a:t>
            </a:r>
            <a:r>
              <a:rPr lang="en-US" altLang="zh-CN" sz="1700" b="1" dirty="0" smtClean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altLang="zh-CN" sz="1700" b="1" dirty="0" smtClean="0">
                <a:latin typeface="Arial" pitchFamily="34" charset="0"/>
                <a:ea typeface="宋体" pitchFamily="2" charset="-122"/>
                <a:cs typeface="Arial" pitchFamily="34" charset="0"/>
              </a:rPr>
              <a:t>via Chemical Bond for Organic Solar Cells</a:t>
            </a:r>
            <a:endParaRPr lang="en-US" altLang="zh-CN" sz="1700" b="1" dirty="0">
              <a:latin typeface="Arial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4267200" y="44958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7" name="Text Box 20"/>
          <p:cNvSpPr txBox="1">
            <a:spLocks noChangeArrowheads="1"/>
          </p:cNvSpPr>
          <p:nvPr/>
        </p:nvSpPr>
        <p:spPr bwMode="auto">
          <a:xfrm>
            <a:off x="4038600" y="43434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FFFFFF"/>
                </a:solidFill>
                <a:ea typeface="宋体" pitchFamily="2" charset="-122"/>
              </a:rPr>
              <a:t> </a:t>
            </a:r>
          </a:p>
        </p:txBody>
      </p:sp>
      <p:sp>
        <p:nvSpPr>
          <p:cNvPr id="8" name="Text Box 21"/>
          <p:cNvSpPr txBox="1">
            <a:spLocks noChangeArrowheads="1"/>
          </p:cNvSpPr>
          <p:nvPr/>
        </p:nvSpPr>
        <p:spPr bwMode="auto">
          <a:xfrm>
            <a:off x="4191000" y="4495800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>
                <a:solidFill>
                  <a:srgbClr val="FFFFFF"/>
                </a:solidFill>
                <a:ea typeface="宋体" pitchFamily="2" charset="-122"/>
              </a:rPr>
              <a:t> </a:t>
            </a:r>
            <a:r>
              <a:rPr lang="zh-CN" altLang="en-US" sz="2400">
                <a:ea typeface="宋体" pitchFamily="2" charset="-122"/>
              </a:rPr>
              <a:t> </a:t>
            </a:r>
          </a:p>
        </p:txBody>
      </p:sp>
      <p:sp>
        <p:nvSpPr>
          <p:cNvPr id="9" name="Text Box 22"/>
          <p:cNvSpPr txBox="1">
            <a:spLocks noChangeArrowheads="1"/>
          </p:cNvSpPr>
          <p:nvPr/>
        </p:nvSpPr>
        <p:spPr bwMode="auto">
          <a:xfrm>
            <a:off x="4114800" y="47244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FFFFFF"/>
                </a:solidFill>
                <a:ea typeface="宋体" pitchFamily="2" charset="-122"/>
              </a:rPr>
              <a:t> </a:t>
            </a:r>
          </a:p>
        </p:txBody>
      </p:sp>
      <p:sp>
        <p:nvSpPr>
          <p:cNvPr id="11" name="Rectangle 307"/>
          <p:cNvSpPr>
            <a:spLocks noChangeArrowheads="1"/>
          </p:cNvSpPr>
          <p:nvPr/>
        </p:nvSpPr>
        <p:spPr bwMode="auto">
          <a:xfrm>
            <a:off x="2743200" y="4191000"/>
            <a:ext cx="2819400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altLang="zh-CN" sz="900" dirty="0" smtClean="0">
                <a:ea typeface="宋体" pitchFamily="2" charset="-122"/>
              </a:rPr>
              <a:t>Figure2.  </a:t>
            </a:r>
            <a:r>
              <a:rPr lang="en-US" altLang="zh-CN" sz="900" dirty="0">
                <a:ea typeface="宋体" pitchFamily="2" charset="-122"/>
              </a:rPr>
              <a:t>UV-</a:t>
            </a:r>
            <a:r>
              <a:rPr lang="en-US" altLang="zh-CN" sz="900" dirty="0" err="1">
                <a:ea typeface="宋体" pitchFamily="2" charset="-122"/>
              </a:rPr>
              <a:t>vis</a:t>
            </a:r>
            <a:r>
              <a:rPr lang="en-US" altLang="zh-CN" sz="900" dirty="0">
                <a:ea typeface="宋体" pitchFamily="2" charset="-122"/>
              </a:rPr>
              <a:t> absorption spectra of DA1, DA2 and DA3 in dilute chloroform </a:t>
            </a:r>
            <a:r>
              <a:rPr lang="en-US" altLang="zh-CN" sz="900" dirty="0" smtClean="0">
                <a:ea typeface="宋体" pitchFamily="2" charset="-122"/>
              </a:rPr>
              <a:t>solutions and solid films </a:t>
            </a:r>
            <a:endParaRPr lang="en-US" altLang="zh-CN" sz="900" dirty="0">
              <a:ea typeface="宋体" pitchFamily="2" charset="-122"/>
            </a:endParaRPr>
          </a:p>
        </p:txBody>
      </p:sp>
      <p:graphicFrame>
        <p:nvGraphicFramePr>
          <p:cNvPr id="13" name="Object 308"/>
          <p:cNvGraphicFramePr>
            <a:graphicFrameLocks noChangeAspect="1"/>
          </p:cNvGraphicFramePr>
          <p:nvPr/>
        </p:nvGraphicFramePr>
        <p:xfrm>
          <a:off x="5715000" y="1506574"/>
          <a:ext cx="3200400" cy="2468526"/>
        </p:xfrm>
        <a:graphic>
          <a:graphicData uri="http://schemas.openxmlformats.org/presentationml/2006/ole">
            <p:oleObj spid="_x0000_s1026" name="Graph" r:id="rId4" imgW="3876480" imgH="2986560" progId="Origin50.Graph">
              <p:embed/>
            </p:oleObj>
          </a:graphicData>
        </a:graphic>
      </p:graphicFrame>
      <p:graphicFrame>
        <p:nvGraphicFramePr>
          <p:cNvPr id="14" name="Object 310"/>
          <p:cNvGraphicFramePr>
            <a:graphicFrameLocks noChangeAspect="1"/>
          </p:cNvGraphicFramePr>
          <p:nvPr/>
        </p:nvGraphicFramePr>
        <p:xfrm>
          <a:off x="2438401" y="1508980"/>
          <a:ext cx="3200399" cy="2569567"/>
        </p:xfrm>
        <a:graphic>
          <a:graphicData uri="http://schemas.openxmlformats.org/presentationml/2006/ole">
            <p:oleObj spid="_x0000_s1027" name="Graph" r:id="rId5" imgW="3876480" imgH="2986560" progId="Origin50.Graph">
              <p:embed/>
            </p:oleObj>
          </a:graphicData>
        </a:graphic>
      </p:graphicFrame>
      <p:sp>
        <p:nvSpPr>
          <p:cNvPr id="15" name="Rectangle 311"/>
          <p:cNvSpPr>
            <a:spLocks noChangeArrowheads="1"/>
          </p:cNvSpPr>
          <p:nvPr/>
        </p:nvSpPr>
        <p:spPr bwMode="auto">
          <a:xfrm>
            <a:off x="6019800" y="4191000"/>
            <a:ext cx="2895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altLang="zh-CN" sz="900" dirty="0">
                <a:ea typeface="宋体" pitchFamily="2" charset="-122"/>
              </a:rPr>
              <a:t>Figure </a:t>
            </a:r>
            <a:r>
              <a:rPr lang="en-US" altLang="zh-CN" sz="900" dirty="0" smtClean="0">
                <a:ea typeface="宋体" pitchFamily="2" charset="-122"/>
              </a:rPr>
              <a:t>3. The calculated </a:t>
            </a:r>
            <a:r>
              <a:rPr lang="en-US" altLang="zh-CN" sz="900" dirty="0" err="1" smtClean="0">
                <a:ea typeface="宋体" pitchFamily="2" charset="-122"/>
              </a:rPr>
              <a:t>bandgaps</a:t>
            </a:r>
            <a:r>
              <a:rPr lang="en-US" altLang="zh-CN" sz="900" dirty="0" smtClean="0">
                <a:ea typeface="宋体" pitchFamily="2" charset="-122"/>
              </a:rPr>
              <a:t> with increasing repeat units via DFT </a:t>
            </a:r>
            <a:r>
              <a:rPr lang="en-US" altLang="zh-CN" sz="900" dirty="0">
                <a:ea typeface="宋体" pitchFamily="2" charset="-122"/>
              </a:rPr>
              <a:t>B3LYP/6-31G (</a:t>
            </a:r>
            <a:r>
              <a:rPr lang="en-US" altLang="zh-CN" sz="900" dirty="0" err="1">
                <a:ea typeface="宋体" pitchFamily="2" charset="-122"/>
              </a:rPr>
              <a:t>d,p</a:t>
            </a:r>
            <a:r>
              <a:rPr lang="en-US" altLang="zh-CN" sz="900" dirty="0" smtClean="0">
                <a:ea typeface="宋体" pitchFamily="2" charset="-122"/>
              </a:rPr>
              <a:t>).</a:t>
            </a:r>
            <a:endParaRPr lang="en-US" altLang="zh-CN" dirty="0">
              <a:ea typeface="宋体" pitchFamily="2" charset="-122"/>
            </a:endParaRPr>
          </a:p>
        </p:txBody>
      </p:sp>
      <p:sp>
        <p:nvSpPr>
          <p:cNvPr id="16" name="Rectangle 317"/>
          <p:cNvSpPr>
            <a:spLocks noChangeArrowheads="1"/>
          </p:cNvSpPr>
          <p:nvPr/>
        </p:nvSpPr>
        <p:spPr bwMode="auto">
          <a:xfrm>
            <a:off x="304800" y="4724400"/>
            <a:ext cx="8534400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115888" indent="-115888">
              <a:spcAft>
                <a:spcPts val="600"/>
              </a:spcAft>
              <a:buFont typeface="Arial" pitchFamily="34" charset="0"/>
              <a:buChar char="•"/>
            </a:pPr>
            <a:r>
              <a:rPr lang="en-US" sz="1200" dirty="0"/>
              <a:t>This result indicated that changing the </a:t>
            </a:r>
            <a:r>
              <a:rPr lang="en-US" sz="1200" dirty="0" smtClean="0"/>
              <a:t>linkers (aryl-aryl, </a:t>
            </a:r>
            <a:r>
              <a:rPr lang="en-US" sz="1200" dirty="0" smtClean="0"/>
              <a:t>aryl-vinyl-aryl</a:t>
            </a:r>
            <a:r>
              <a:rPr lang="en-US" sz="1200" dirty="0" smtClean="0"/>
              <a:t> </a:t>
            </a:r>
            <a:r>
              <a:rPr lang="en-US" sz="1200" dirty="0" smtClean="0"/>
              <a:t>and aryl-vinyl-aryl </a:t>
            </a:r>
            <a:r>
              <a:rPr lang="en-US" sz="1200" dirty="0" smtClean="0"/>
              <a:t>) </a:t>
            </a:r>
            <a:r>
              <a:rPr lang="en-US" sz="1200" dirty="0"/>
              <a:t>between the electron-rich and electron-deficient units </a:t>
            </a:r>
            <a:r>
              <a:rPr lang="en-US" sz="1200" dirty="0" smtClean="0"/>
              <a:t>could </a:t>
            </a:r>
            <a:r>
              <a:rPr lang="en-US" sz="1200" dirty="0"/>
              <a:t>tune the HOMO energy levels of the copolymers</a:t>
            </a:r>
            <a:r>
              <a:rPr lang="en-US" sz="1200" dirty="0" smtClean="0"/>
              <a:t>.</a:t>
            </a:r>
          </a:p>
          <a:p>
            <a:pPr marL="115888" indent="-115888">
              <a:spcAft>
                <a:spcPts val="600"/>
              </a:spcAft>
              <a:buFont typeface="Arial" pitchFamily="34" charset="0"/>
              <a:buChar char="•"/>
            </a:pPr>
            <a:r>
              <a:rPr lang="en-US" sz="1200" dirty="0" smtClean="0"/>
              <a:t>The </a:t>
            </a:r>
            <a:r>
              <a:rPr lang="en-US" sz="1200" dirty="0" smtClean="0"/>
              <a:t>optical and electrochemical properties results show that, compared to </a:t>
            </a:r>
            <a:r>
              <a:rPr lang="en-US" sz="1200" dirty="0" smtClean="0"/>
              <a:t>DA1 </a:t>
            </a:r>
            <a:r>
              <a:rPr lang="en-US" sz="1200" dirty="0" smtClean="0"/>
              <a:t>and </a:t>
            </a:r>
            <a:r>
              <a:rPr lang="en-US" sz="1200" dirty="0" smtClean="0"/>
              <a:t>DA3, </a:t>
            </a:r>
            <a:r>
              <a:rPr lang="en-US" sz="1200" dirty="0" smtClean="0"/>
              <a:t>the </a:t>
            </a:r>
            <a:r>
              <a:rPr lang="en-US" sz="1200" dirty="0" smtClean="0"/>
              <a:t>DA2 </a:t>
            </a:r>
            <a:r>
              <a:rPr lang="en-US" sz="1200" dirty="0" smtClean="0"/>
              <a:t>structure can keep almost the same LUMO energy level and increase the HOMO energy level of copolymer.  Therefore, DA2</a:t>
            </a:r>
            <a:r>
              <a:rPr lang="en-US" sz="1200" dirty="0" smtClean="0"/>
              <a:t> </a:t>
            </a:r>
            <a:r>
              <a:rPr lang="en-US" sz="1200" dirty="0" smtClean="0"/>
              <a:t>led to the lowest </a:t>
            </a:r>
            <a:r>
              <a:rPr lang="en-US" sz="1200" dirty="0" err="1" smtClean="0"/>
              <a:t>bandgap</a:t>
            </a:r>
            <a:r>
              <a:rPr lang="en-US" sz="1200" dirty="0" smtClean="0"/>
              <a:t> of copolymer. </a:t>
            </a:r>
          </a:p>
          <a:p>
            <a:pPr marL="115888" indent="-115888">
              <a:buFont typeface="Arial" pitchFamily="34" charset="0"/>
              <a:buChar char="•"/>
            </a:pPr>
            <a:r>
              <a:rPr lang="en-US" sz="1200" dirty="0" smtClean="0"/>
              <a:t>The quantum-chemical calculations results show that DA2 and DA3 have a higher degree of co-planarity (no larger than 5° dihedral angle), which may improve carrier mobility of solid film.</a:t>
            </a:r>
            <a:endParaRPr lang="en-US" altLang="zh-CN" sz="1200" dirty="0">
              <a:ea typeface="宋体" pitchFamily="2" charset="-122"/>
              <a:sym typeface="Symbol" pitchFamily="18" charset="2"/>
            </a:endParaRPr>
          </a:p>
        </p:txBody>
      </p:sp>
      <p:sp>
        <p:nvSpPr>
          <p:cNvPr id="17" name="Rectangle 311"/>
          <p:cNvSpPr>
            <a:spLocks noChangeArrowheads="1"/>
          </p:cNvSpPr>
          <p:nvPr/>
        </p:nvSpPr>
        <p:spPr bwMode="auto">
          <a:xfrm>
            <a:off x="304800" y="4191000"/>
            <a:ext cx="1981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altLang="zh-CN" sz="900" dirty="0">
                <a:ea typeface="宋体" pitchFamily="2" charset="-122"/>
              </a:rPr>
              <a:t>Figure </a:t>
            </a:r>
            <a:r>
              <a:rPr lang="en-US" altLang="zh-CN" sz="900" dirty="0" smtClean="0">
                <a:ea typeface="宋体" pitchFamily="2" charset="-122"/>
              </a:rPr>
              <a:t>1. Chemical structures of different bond copolymers</a:t>
            </a:r>
            <a:endParaRPr lang="en-US" altLang="zh-CN" dirty="0">
              <a:ea typeface="宋体" pitchFamily="2" charset="-122"/>
            </a:endParaRPr>
          </a:p>
        </p:txBody>
      </p:sp>
      <p:graphicFrame>
        <p:nvGraphicFramePr>
          <p:cNvPr id="18" name="Object 322"/>
          <p:cNvGraphicFramePr>
            <a:graphicFrameLocks noChangeAspect="1"/>
          </p:cNvGraphicFramePr>
          <p:nvPr/>
        </p:nvGraphicFramePr>
        <p:xfrm>
          <a:off x="381000" y="1600200"/>
          <a:ext cx="1878847" cy="2235200"/>
        </p:xfrm>
        <a:graphic>
          <a:graphicData uri="http://schemas.openxmlformats.org/presentationml/2006/ole">
            <p:oleObj spid="_x0000_s1028" name="CS ChemDraw Drawing" r:id="rId6" imgW="2519105" imgH="2997632" progId="ChemDraw.Document.6.0">
              <p:embed/>
            </p:oleObj>
          </a:graphicData>
        </a:graphic>
      </p:graphicFrame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228600" y="1143000"/>
            <a:ext cx="8763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200" dirty="0">
                <a:ea typeface="宋体" pitchFamily="2" charset="-122"/>
              </a:rPr>
              <a:t>Qiquan Qiao, Center for Advanced </a:t>
            </a:r>
            <a:r>
              <a:rPr lang="en-US" altLang="zh-CN" sz="1200" dirty="0" err="1" smtClean="0">
                <a:ea typeface="宋体" pitchFamily="2" charset="-122"/>
              </a:rPr>
              <a:t>Photovoltaics</a:t>
            </a:r>
            <a:r>
              <a:rPr lang="en-US" altLang="zh-CN" sz="1200" dirty="0" smtClean="0">
                <a:ea typeface="宋体" pitchFamily="2" charset="-122"/>
              </a:rPr>
              <a:t>, Electrical </a:t>
            </a:r>
            <a:r>
              <a:rPr lang="en-US" altLang="zh-CN" sz="1200" dirty="0">
                <a:ea typeface="宋体" pitchFamily="2" charset="-122"/>
              </a:rPr>
              <a:t>Engineering, South Dakota State University, Brookings, SD </a:t>
            </a:r>
            <a:r>
              <a:rPr lang="en-US" altLang="zh-CN" sz="1200" dirty="0" smtClean="0">
                <a:ea typeface="宋体" pitchFamily="2" charset="-122"/>
              </a:rPr>
              <a:t>57006</a:t>
            </a:r>
            <a:endParaRPr lang="en-US" altLang="zh-CN" sz="1200" dirty="0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19702</TotalTime>
  <Words>187</Words>
  <Application>Microsoft Office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1_Default Design</vt:lpstr>
      <vt:lpstr>Origin Graph</vt:lpstr>
      <vt:lpstr>CS ChemDraw Drawing</vt:lpstr>
      <vt:lpstr>Engineering of Polymer Bandgaps via Chemical Bond for Organic Solar Cells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Synthetic Control of Optoelectronic Properties in Soluble  Poly(3,4-dioxythiophenes) </dc:title>
  <dc:creator>Customer</dc:creator>
  <cp:lastModifiedBy>Qiquan Qiao</cp:lastModifiedBy>
  <cp:revision>435</cp:revision>
  <dcterms:created xsi:type="dcterms:W3CDTF">2006-03-19T00:13:19Z</dcterms:created>
  <dcterms:modified xsi:type="dcterms:W3CDTF">2010-10-15T16:31:06Z</dcterms:modified>
</cp:coreProperties>
</file>