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4E8E5"/>
    <a:srgbClr val="B9D3D6"/>
    <a:srgbClr val="0000CC"/>
    <a:srgbClr val="000099"/>
    <a:srgbClr val="003399"/>
    <a:srgbClr val="3366CC"/>
    <a:srgbClr val="0033CC"/>
    <a:srgbClr val="0000FF"/>
    <a:srgbClr val="3366FF"/>
    <a:srgbClr val="33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83F9216-A408-4683-A505-9DD58B09DFE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4D26CE6-5467-4A32-9170-B436D6A2839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20B2F71-9A00-414F-A38C-572BFF11536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02C8C1D-F41C-4B7D-B10A-F036AD63626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924496F-90FB-4A75-966E-406B75D7114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5D53BC0-52A0-4189-890F-E46E77B1260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A2EECA5-F694-48D1-906C-C37046663BB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FF7DD3C-C7AC-41E5-9DC0-15232DD3A57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545975C-C170-409A-8DDC-307ED8345A8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0A5FE6F-D21B-4110-95D1-0317BE9AF91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DD0340C-9D34-4DD9-88BA-2A229D374C6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4BD914F-EF2D-497C-8FD4-C878B696FC3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6.em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image" Target="../media/image4.wmf"/><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ChangeArrowheads="1"/>
          </p:cNvSpPr>
          <p:nvPr/>
        </p:nvSpPr>
        <p:spPr bwMode="auto">
          <a:xfrm>
            <a:off x="304800" y="4132263"/>
            <a:ext cx="2286000" cy="2497137"/>
          </a:xfrm>
          <a:prstGeom prst="rect">
            <a:avLst/>
          </a:prstGeom>
          <a:solidFill>
            <a:srgbClr val="D4E8E5"/>
          </a:solidFill>
          <a:ln w="9525">
            <a:noFill/>
            <a:miter lim="800000"/>
            <a:headEnd/>
            <a:tailEnd/>
          </a:ln>
        </p:spPr>
        <p:txBody>
          <a:bodyPr wrap="none" anchor="ctr"/>
          <a:lstStyle/>
          <a:p>
            <a:endParaRPr lang="en-US"/>
          </a:p>
        </p:txBody>
      </p:sp>
      <p:pic>
        <p:nvPicPr>
          <p:cNvPr id="2051" name="Picture 5" descr="P1010608"/>
          <p:cNvPicPr>
            <a:picLocks noChangeAspect="1" noChangeArrowheads="1"/>
          </p:cNvPicPr>
          <p:nvPr/>
        </p:nvPicPr>
        <p:blipFill>
          <a:blip r:embed="rId2" cstate="print"/>
          <a:srcRect r="21454"/>
          <a:stretch>
            <a:fillRect/>
          </a:stretch>
        </p:blipFill>
        <p:spPr bwMode="auto">
          <a:xfrm>
            <a:off x="393700" y="1387475"/>
            <a:ext cx="1468438" cy="1752600"/>
          </a:xfrm>
          <a:prstGeom prst="rect">
            <a:avLst/>
          </a:prstGeom>
          <a:noFill/>
          <a:ln w="9525">
            <a:noFill/>
            <a:miter lim="800000"/>
            <a:headEnd/>
            <a:tailEnd/>
          </a:ln>
        </p:spPr>
      </p:pic>
      <p:sp>
        <p:nvSpPr>
          <p:cNvPr id="2052" name="Text Box 6"/>
          <p:cNvSpPr txBox="1">
            <a:spLocks noChangeArrowheads="1"/>
          </p:cNvSpPr>
          <p:nvPr/>
        </p:nvSpPr>
        <p:spPr bwMode="auto">
          <a:xfrm>
            <a:off x="0" y="76200"/>
            <a:ext cx="8758238" cy="915988"/>
          </a:xfrm>
          <a:prstGeom prst="rect">
            <a:avLst/>
          </a:prstGeom>
          <a:noFill/>
          <a:ln w="9525">
            <a:noFill/>
            <a:miter lim="800000"/>
            <a:headEnd/>
            <a:tailEnd/>
          </a:ln>
        </p:spPr>
        <p:txBody>
          <a:bodyPr wrap="none">
            <a:spAutoFit/>
          </a:bodyPr>
          <a:lstStyle/>
          <a:p>
            <a:pPr eaLnBrk="0" hangingPunct="0"/>
            <a:r>
              <a:rPr lang="en-US"/>
              <a:t>Interactions Between Small Hydrocarbons and Water: </a:t>
            </a:r>
          </a:p>
          <a:p>
            <a:pPr eaLnBrk="0" hangingPunct="0"/>
            <a:r>
              <a:rPr lang="en-US"/>
              <a:t>                                                                     Clathrate Formation and Inhibition</a:t>
            </a:r>
          </a:p>
          <a:p>
            <a:pPr eaLnBrk="0" hangingPunct="0"/>
            <a:r>
              <a:rPr lang="en-US" sz="1400"/>
              <a:t>Mary Jane Shultz, Tufts University				                                   PRF 46671-AC6</a:t>
            </a:r>
            <a:r>
              <a:rPr lang="en-US"/>
              <a:t> </a:t>
            </a:r>
          </a:p>
        </p:txBody>
      </p:sp>
      <p:sp>
        <p:nvSpPr>
          <p:cNvPr id="2053" name="Text Box 14"/>
          <p:cNvSpPr txBox="1">
            <a:spLocks noChangeArrowheads="1"/>
          </p:cNvSpPr>
          <p:nvPr/>
        </p:nvSpPr>
        <p:spPr bwMode="auto">
          <a:xfrm>
            <a:off x="1981200" y="1006475"/>
            <a:ext cx="4876800" cy="1938992"/>
          </a:xfrm>
          <a:prstGeom prst="rect">
            <a:avLst/>
          </a:prstGeom>
          <a:noFill/>
          <a:ln w="9525">
            <a:noFill/>
            <a:miter lim="800000"/>
            <a:headEnd/>
            <a:tailEnd/>
          </a:ln>
        </p:spPr>
        <p:txBody>
          <a:bodyPr>
            <a:spAutoFit/>
          </a:bodyPr>
          <a:lstStyle/>
          <a:p>
            <a:pPr eaLnBrk="0" hangingPunct="0"/>
            <a:r>
              <a:rPr lang="en-US" sz="1200" dirty="0" err="1"/>
              <a:t>Clathrates</a:t>
            </a:r>
            <a:r>
              <a:rPr lang="en-US" sz="1200" dirty="0"/>
              <a:t> contain more carbon than all the oil so far identified on Earth. Generally oil or hydrocarbons do not mix well with water: in </a:t>
            </a:r>
            <a:r>
              <a:rPr lang="en-US" sz="1200" dirty="0" err="1"/>
              <a:t>clathrates</a:t>
            </a:r>
            <a:r>
              <a:rPr lang="en-US" sz="1200" dirty="0"/>
              <a:t> there is about </a:t>
            </a:r>
            <a:r>
              <a:rPr lang="en-US" sz="1200" dirty="0" smtClean="0"/>
              <a:t>10,000 </a:t>
            </a:r>
            <a:r>
              <a:rPr lang="en-US" sz="1200" dirty="0"/>
              <a:t>times as much hydrocarbon as normally found in water. Our objective is to understand how this vast hydrocarbon-water reservoir is formed. To probe the interactions responsible for cluster nucleation, propane </a:t>
            </a:r>
            <a:r>
              <a:rPr lang="en-US" sz="1200" dirty="0" err="1"/>
              <a:t>clathrates</a:t>
            </a:r>
            <a:r>
              <a:rPr lang="en-US" sz="1200" dirty="0"/>
              <a:t> were formed in an optical cell capable of withstanding 100 atm. pressure. </a:t>
            </a:r>
            <a:r>
              <a:rPr lang="en-US" sz="1200" dirty="0" err="1" smtClean="0"/>
              <a:t>Clathrates</a:t>
            </a:r>
            <a:r>
              <a:rPr lang="en-US" sz="1200" dirty="0" smtClean="0"/>
              <a:t> are </a:t>
            </a:r>
            <a:r>
              <a:rPr lang="en-US" sz="1200" dirty="0"/>
              <a:t>stable on the bench top for short periods. Inclusion of the propane guest is shown by popping sounds as the gas is released and by the flame, photographed on the left, as the gas is burned.</a:t>
            </a:r>
          </a:p>
        </p:txBody>
      </p:sp>
      <p:sp>
        <p:nvSpPr>
          <p:cNvPr id="2054" name="Text Box 15"/>
          <p:cNvSpPr txBox="1">
            <a:spLocks noChangeArrowheads="1"/>
          </p:cNvSpPr>
          <p:nvPr/>
        </p:nvSpPr>
        <p:spPr bwMode="auto">
          <a:xfrm>
            <a:off x="1981200" y="3124200"/>
            <a:ext cx="4191000" cy="830263"/>
          </a:xfrm>
          <a:prstGeom prst="rect">
            <a:avLst/>
          </a:prstGeom>
          <a:noFill/>
          <a:ln w="9525">
            <a:noFill/>
            <a:miter lim="800000"/>
            <a:headEnd/>
            <a:tailEnd/>
          </a:ln>
        </p:spPr>
        <p:txBody>
          <a:bodyPr>
            <a:spAutoFit/>
          </a:bodyPr>
          <a:lstStyle/>
          <a:p>
            <a:pPr eaLnBrk="0" hangingPunct="0"/>
            <a:r>
              <a:rPr lang="en-US" sz="1200" dirty="0"/>
              <a:t>Fundamental  interactions leading to </a:t>
            </a:r>
            <a:r>
              <a:rPr lang="en-US" sz="1200" dirty="0" err="1"/>
              <a:t>clathrate</a:t>
            </a:r>
            <a:r>
              <a:rPr lang="en-US" sz="1200" dirty="0"/>
              <a:t> formation are probed by dispersing </a:t>
            </a:r>
            <a:r>
              <a:rPr lang="en-US" sz="1200" dirty="0" smtClean="0"/>
              <a:t>water, propane, and inhibitors </a:t>
            </a:r>
            <a:r>
              <a:rPr lang="en-US" sz="1200" dirty="0"/>
              <a:t>in carbon tetrachloride and using infrared spectroscopy. (Dispersion avoids the opacity of aqueous solutions.)</a:t>
            </a:r>
          </a:p>
        </p:txBody>
      </p:sp>
      <p:sp>
        <p:nvSpPr>
          <p:cNvPr id="2055" name="Text Box 17"/>
          <p:cNvSpPr txBox="1">
            <a:spLocks noChangeArrowheads="1"/>
          </p:cNvSpPr>
          <p:nvPr/>
        </p:nvSpPr>
        <p:spPr bwMode="auto">
          <a:xfrm>
            <a:off x="2743200" y="4191000"/>
            <a:ext cx="3352800" cy="1938992"/>
          </a:xfrm>
          <a:prstGeom prst="rect">
            <a:avLst/>
          </a:prstGeom>
          <a:noFill/>
          <a:ln w="9525">
            <a:noFill/>
            <a:miter lim="800000"/>
            <a:headEnd/>
            <a:tailEnd/>
          </a:ln>
        </p:spPr>
        <p:txBody>
          <a:bodyPr>
            <a:spAutoFit/>
          </a:bodyPr>
          <a:lstStyle/>
          <a:p>
            <a:pPr eaLnBrk="0" hangingPunct="0"/>
            <a:r>
              <a:rPr lang="en-US" sz="1200" dirty="0"/>
              <a:t>Infrared spectroscopy effectively probes the initial interaction between the first few water molecules and the propane guest molecule: water interacts </a:t>
            </a:r>
            <a:r>
              <a:rPr lang="en-US" sz="1200" dirty="0" smtClean="0"/>
              <a:t>the </a:t>
            </a:r>
            <a:r>
              <a:rPr lang="en-US" sz="1200" dirty="0" err="1" smtClean="0"/>
              <a:t>methylene</a:t>
            </a:r>
            <a:r>
              <a:rPr lang="en-US" sz="1200" dirty="0" smtClean="0"/>
              <a:t> hydrogen atoms. </a:t>
            </a:r>
            <a:r>
              <a:rPr lang="en-US" sz="1200" dirty="0"/>
              <a:t>The experimental evidence is a splitting of the CH</a:t>
            </a:r>
            <a:r>
              <a:rPr lang="en-US" sz="1200" baseline="-25000" dirty="0"/>
              <a:t>2 </a:t>
            </a:r>
            <a:r>
              <a:rPr lang="en-US" sz="1200" dirty="0"/>
              <a:t>group </a:t>
            </a:r>
            <a:r>
              <a:rPr lang="en-US" sz="1200" dirty="0" smtClean="0"/>
              <a:t>resonances, with a blue-shifted resonance emerging(shown </a:t>
            </a:r>
            <a:r>
              <a:rPr lang="en-US" sz="1200" dirty="0"/>
              <a:t>on the left).  Modeling results support a picture of a string of water molecules along the propane, shown schematically on the right.</a:t>
            </a:r>
          </a:p>
        </p:txBody>
      </p:sp>
      <p:pic>
        <p:nvPicPr>
          <p:cNvPr id="2056" name="Picture 27"/>
          <p:cNvPicPr>
            <a:picLocks noChangeAspect="1" noChangeArrowheads="1"/>
          </p:cNvPicPr>
          <p:nvPr/>
        </p:nvPicPr>
        <p:blipFill>
          <a:blip r:embed="rId3"/>
          <a:srcRect/>
          <a:stretch>
            <a:fillRect/>
          </a:stretch>
        </p:blipFill>
        <p:spPr bwMode="auto">
          <a:xfrm>
            <a:off x="8153400" y="152400"/>
            <a:ext cx="457200" cy="442913"/>
          </a:xfrm>
          <a:prstGeom prst="rect">
            <a:avLst/>
          </a:prstGeom>
          <a:noFill/>
          <a:ln w="9525">
            <a:noFill/>
            <a:miter lim="800000"/>
            <a:headEnd/>
            <a:tailEnd/>
          </a:ln>
        </p:spPr>
      </p:pic>
      <p:sp>
        <p:nvSpPr>
          <p:cNvPr id="2057" name="Rectangle 28"/>
          <p:cNvSpPr>
            <a:spLocks noChangeArrowheads="1"/>
          </p:cNvSpPr>
          <p:nvPr/>
        </p:nvSpPr>
        <p:spPr bwMode="auto">
          <a:xfrm>
            <a:off x="5486400" y="6477000"/>
            <a:ext cx="3222625" cy="274638"/>
          </a:xfrm>
          <a:prstGeom prst="rect">
            <a:avLst/>
          </a:prstGeom>
          <a:noFill/>
          <a:ln w="9525">
            <a:noFill/>
            <a:miter lim="800000"/>
            <a:headEnd/>
            <a:tailEnd/>
          </a:ln>
        </p:spPr>
        <p:txBody>
          <a:bodyPr wrap="none">
            <a:spAutoFit/>
          </a:bodyPr>
          <a:lstStyle/>
          <a:p>
            <a:r>
              <a:rPr lang="en-US" sz="1200"/>
              <a:t>http://chem.tufts.edu/faculty/shultz/index.html</a:t>
            </a:r>
          </a:p>
        </p:txBody>
      </p:sp>
      <p:pic>
        <p:nvPicPr>
          <p:cNvPr id="2059" name="Picture 24"/>
          <p:cNvPicPr>
            <a:picLocks noChangeAspect="1" noChangeArrowheads="1"/>
          </p:cNvPicPr>
          <p:nvPr/>
        </p:nvPicPr>
        <p:blipFill>
          <a:blip r:embed="rId4"/>
          <a:srcRect/>
          <a:stretch>
            <a:fillRect/>
          </a:stretch>
        </p:blipFill>
        <p:spPr bwMode="auto">
          <a:xfrm>
            <a:off x="6248400" y="4343400"/>
            <a:ext cx="2522538" cy="1676400"/>
          </a:xfrm>
          <a:prstGeom prst="rect">
            <a:avLst/>
          </a:prstGeom>
          <a:noFill/>
          <a:ln w="9525">
            <a:noFill/>
            <a:miter lim="800000"/>
            <a:headEnd/>
            <a:tailEnd/>
          </a:ln>
        </p:spPr>
      </p:pic>
      <p:pic>
        <p:nvPicPr>
          <p:cNvPr id="2060" name="Picture 25"/>
          <p:cNvPicPr>
            <a:picLocks noChangeAspect="1" noChangeArrowheads="1"/>
          </p:cNvPicPr>
          <p:nvPr/>
        </p:nvPicPr>
        <p:blipFill>
          <a:blip r:embed="rId5"/>
          <a:srcRect/>
          <a:stretch>
            <a:fillRect/>
          </a:stretch>
        </p:blipFill>
        <p:spPr bwMode="auto">
          <a:xfrm>
            <a:off x="6858000" y="1143000"/>
            <a:ext cx="1524000" cy="1685925"/>
          </a:xfrm>
          <a:prstGeom prst="rect">
            <a:avLst/>
          </a:prstGeom>
          <a:noFill/>
          <a:ln w="9525">
            <a:noFill/>
            <a:miter lim="800000"/>
            <a:headEnd/>
            <a:tailEnd/>
          </a:ln>
        </p:spPr>
      </p:pic>
      <p:sp>
        <p:nvSpPr>
          <p:cNvPr id="2061" name="TextBox 26"/>
          <p:cNvSpPr txBox="1">
            <a:spLocks noChangeArrowheads="1"/>
          </p:cNvSpPr>
          <p:nvPr/>
        </p:nvSpPr>
        <p:spPr bwMode="auto">
          <a:xfrm>
            <a:off x="6400800" y="2895600"/>
            <a:ext cx="2590800" cy="1384300"/>
          </a:xfrm>
          <a:prstGeom prst="rect">
            <a:avLst/>
          </a:prstGeom>
          <a:noFill/>
          <a:ln w="9525">
            <a:noFill/>
            <a:miter lim="800000"/>
            <a:headEnd/>
            <a:tailEnd/>
          </a:ln>
        </p:spPr>
        <p:txBody>
          <a:bodyPr>
            <a:spAutoFit/>
          </a:bodyPr>
          <a:lstStyle/>
          <a:p>
            <a:r>
              <a:rPr lang="en-US" sz="1200"/>
              <a:t>Illustration of propane inside a cage of water molecules: each vertex represents a water molecule the large black spheres represent carbon and the smaller, light spheres represent hydrogen in the propane molecule.</a:t>
            </a:r>
          </a:p>
        </p:txBody>
      </p:sp>
      <p:sp>
        <p:nvSpPr>
          <p:cNvPr id="2062" name="TextBox 27"/>
          <p:cNvSpPr txBox="1">
            <a:spLocks noChangeArrowheads="1"/>
          </p:cNvSpPr>
          <p:nvPr/>
        </p:nvSpPr>
        <p:spPr bwMode="auto">
          <a:xfrm>
            <a:off x="304800" y="3276600"/>
            <a:ext cx="1600200" cy="646113"/>
          </a:xfrm>
          <a:prstGeom prst="rect">
            <a:avLst/>
          </a:prstGeom>
          <a:noFill/>
          <a:ln w="9525">
            <a:noFill/>
            <a:miter lim="800000"/>
            <a:headEnd/>
            <a:tailEnd/>
          </a:ln>
        </p:spPr>
        <p:txBody>
          <a:bodyPr>
            <a:spAutoFit/>
          </a:bodyPr>
          <a:lstStyle/>
          <a:p>
            <a:r>
              <a:rPr lang="en-US" sz="1200"/>
              <a:t>Burning clathrate on the laboratory bench in our laboratory.</a:t>
            </a:r>
          </a:p>
        </p:txBody>
      </p:sp>
      <p:pic>
        <p:nvPicPr>
          <p:cNvPr id="2065" name="Picture 17"/>
          <p:cNvPicPr>
            <a:picLocks noChangeAspect="1" noChangeArrowheads="1"/>
          </p:cNvPicPr>
          <p:nvPr/>
        </p:nvPicPr>
        <p:blipFill>
          <a:blip r:embed="rId6"/>
          <a:srcRect t="16717"/>
          <a:stretch>
            <a:fillRect/>
          </a:stretch>
        </p:blipFill>
        <p:spPr bwMode="auto">
          <a:xfrm>
            <a:off x="609600" y="5334000"/>
            <a:ext cx="1842628" cy="1241552"/>
          </a:xfrm>
          <a:prstGeom prst="rect">
            <a:avLst/>
          </a:prstGeom>
          <a:noFill/>
          <a:ln w="9525">
            <a:noFill/>
            <a:miter lim="800000"/>
            <a:headEnd/>
            <a:tailEnd/>
          </a:ln>
          <a:effectLst/>
        </p:spPr>
      </p:pic>
      <p:pic>
        <p:nvPicPr>
          <p:cNvPr id="2066" name="Picture 18"/>
          <p:cNvPicPr>
            <a:picLocks noChangeAspect="1" noChangeArrowheads="1"/>
          </p:cNvPicPr>
          <p:nvPr/>
        </p:nvPicPr>
        <p:blipFill>
          <a:blip r:embed="rId7"/>
          <a:srcRect t="17721"/>
          <a:stretch>
            <a:fillRect/>
          </a:stretch>
        </p:blipFill>
        <p:spPr bwMode="auto">
          <a:xfrm>
            <a:off x="381000" y="4191000"/>
            <a:ext cx="1606866" cy="1061381"/>
          </a:xfrm>
          <a:prstGeom prst="rect">
            <a:avLst/>
          </a:prstGeom>
          <a:noFill/>
          <a:ln w="9525">
            <a:noFill/>
            <a:miter lim="800000"/>
            <a:headEnd/>
            <a:tailEnd/>
          </a:ln>
          <a:effectLst/>
        </p:spPr>
      </p:pic>
      <p:sp>
        <p:nvSpPr>
          <p:cNvPr id="19" name="TextBox 18"/>
          <p:cNvSpPr txBox="1"/>
          <p:nvPr/>
        </p:nvSpPr>
        <p:spPr>
          <a:xfrm>
            <a:off x="990600" y="6368534"/>
            <a:ext cx="865943" cy="184666"/>
          </a:xfrm>
          <a:prstGeom prst="rect">
            <a:avLst/>
          </a:prstGeom>
          <a:solidFill>
            <a:srgbClr val="D4E8E5"/>
          </a:solidFill>
        </p:spPr>
        <p:txBody>
          <a:bodyPr wrap="none" rtlCol="0">
            <a:spAutoFit/>
          </a:bodyPr>
          <a:lstStyle/>
          <a:p>
            <a:r>
              <a:rPr lang="en-US" sz="600" dirty="0" err="1" smtClean="0"/>
              <a:t>Wavenumber</a:t>
            </a:r>
            <a:r>
              <a:rPr lang="en-US" sz="600" dirty="0" smtClean="0"/>
              <a:t> (cm</a:t>
            </a:r>
            <a:r>
              <a:rPr lang="en-US" sz="600" baseline="30000" dirty="0" smtClean="0"/>
              <a:t>-1</a:t>
            </a:r>
            <a:r>
              <a:rPr lang="en-US" sz="600" dirty="0" smtClean="0"/>
              <a:t>)</a:t>
            </a:r>
            <a:endParaRPr lang="en-US" sz="600" dirty="0"/>
          </a:p>
        </p:txBody>
      </p:sp>
      <p:sp>
        <p:nvSpPr>
          <p:cNvPr id="20" name="TextBox 19"/>
          <p:cNvSpPr txBox="1"/>
          <p:nvPr/>
        </p:nvSpPr>
        <p:spPr>
          <a:xfrm>
            <a:off x="658057" y="5105400"/>
            <a:ext cx="865943" cy="184666"/>
          </a:xfrm>
          <a:prstGeom prst="rect">
            <a:avLst/>
          </a:prstGeom>
          <a:solidFill>
            <a:srgbClr val="D4E8E5"/>
          </a:solidFill>
        </p:spPr>
        <p:txBody>
          <a:bodyPr wrap="none" rtlCol="0">
            <a:spAutoFit/>
          </a:bodyPr>
          <a:lstStyle/>
          <a:p>
            <a:r>
              <a:rPr lang="en-US" sz="600" dirty="0" err="1" smtClean="0"/>
              <a:t>Wavenumber</a:t>
            </a:r>
            <a:r>
              <a:rPr lang="en-US" sz="600" dirty="0" smtClean="0"/>
              <a:t> (cm</a:t>
            </a:r>
            <a:r>
              <a:rPr lang="en-US" sz="600" baseline="30000" dirty="0" smtClean="0"/>
              <a:t>-1</a:t>
            </a:r>
            <a:r>
              <a:rPr lang="en-US" sz="600" dirty="0" smtClean="0"/>
              <a:t>)</a:t>
            </a:r>
            <a:endParaRPr lang="en-US" sz="600" dirty="0"/>
          </a:p>
        </p:txBody>
      </p:sp>
      <p:sp>
        <p:nvSpPr>
          <p:cNvPr id="21" name="TextBox 20"/>
          <p:cNvSpPr txBox="1"/>
          <p:nvPr/>
        </p:nvSpPr>
        <p:spPr>
          <a:xfrm>
            <a:off x="332601" y="4267200"/>
            <a:ext cx="276999" cy="526747"/>
          </a:xfrm>
          <a:prstGeom prst="rect">
            <a:avLst/>
          </a:prstGeom>
          <a:solidFill>
            <a:srgbClr val="D4E8E5"/>
          </a:solidFill>
        </p:spPr>
        <p:txBody>
          <a:bodyPr vert="vert270" wrap="none" rtlCol="0">
            <a:spAutoFit/>
          </a:bodyPr>
          <a:lstStyle/>
          <a:p>
            <a:r>
              <a:rPr lang="en-US" sz="600" dirty="0" smtClean="0"/>
              <a:t>Absorbance </a:t>
            </a:r>
            <a:endParaRPr lang="en-US" sz="600" dirty="0"/>
          </a:p>
        </p:txBody>
      </p:sp>
      <p:sp>
        <p:nvSpPr>
          <p:cNvPr id="22" name="TextBox 21"/>
          <p:cNvSpPr txBox="1"/>
          <p:nvPr/>
        </p:nvSpPr>
        <p:spPr>
          <a:xfrm>
            <a:off x="561201" y="5486400"/>
            <a:ext cx="276999" cy="526747"/>
          </a:xfrm>
          <a:prstGeom prst="rect">
            <a:avLst/>
          </a:prstGeom>
          <a:solidFill>
            <a:srgbClr val="D4E8E5"/>
          </a:solidFill>
        </p:spPr>
        <p:txBody>
          <a:bodyPr vert="vert270" wrap="none" rtlCol="0">
            <a:spAutoFit/>
          </a:bodyPr>
          <a:lstStyle/>
          <a:p>
            <a:r>
              <a:rPr lang="en-US" sz="600" dirty="0" smtClean="0"/>
              <a:t>Absorbance </a:t>
            </a:r>
            <a:endParaRPr lang="en-US" sz="600" dirty="0"/>
          </a:p>
        </p:txBody>
      </p:sp>
      <p:sp>
        <p:nvSpPr>
          <p:cNvPr id="23" name="TextBox 22"/>
          <p:cNvSpPr txBox="1"/>
          <p:nvPr/>
        </p:nvSpPr>
        <p:spPr>
          <a:xfrm>
            <a:off x="1488472" y="4191000"/>
            <a:ext cx="1178528" cy="461665"/>
          </a:xfrm>
          <a:prstGeom prst="rect">
            <a:avLst/>
          </a:prstGeom>
          <a:noFill/>
        </p:spPr>
        <p:txBody>
          <a:bodyPr wrap="none" rtlCol="0">
            <a:spAutoFit/>
          </a:bodyPr>
          <a:lstStyle/>
          <a:p>
            <a:r>
              <a:rPr lang="en-US" sz="800" dirty="0" smtClean="0"/>
              <a:t>CH</a:t>
            </a:r>
            <a:r>
              <a:rPr lang="en-US" sz="800" baseline="-25000" dirty="0" smtClean="0"/>
              <a:t>3</a:t>
            </a:r>
            <a:r>
              <a:rPr lang="en-US" sz="800" dirty="0" smtClean="0"/>
              <a:t>CD</a:t>
            </a:r>
            <a:r>
              <a:rPr lang="en-US" sz="800" baseline="-25000" dirty="0" smtClean="0"/>
              <a:t>2</a:t>
            </a:r>
            <a:r>
              <a:rPr lang="en-US" sz="800" dirty="0" smtClean="0"/>
              <a:t>CH</a:t>
            </a:r>
            <a:r>
              <a:rPr lang="en-US" sz="800" baseline="-25000" dirty="0" smtClean="0"/>
              <a:t>3</a:t>
            </a:r>
            <a:r>
              <a:rPr lang="en-US" sz="800" dirty="0" smtClean="0"/>
              <a:t>: </a:t>
            </a:r>
          </a:p>
          <a:p>
            <a:r>
              <a:rPr lang="en-US" sz="800" dirty="0"/>
              <a:t> </a:t>
            </a:r>
            <a:r>
              <a:rPr lang="en-US" sz="800" dirty="0" smtClean="0"/>
              <a:t>   methyl groups </a:t>
            </a:r>
          </a:p>
          <a:p>
            <a:r>
              <a:rPr lang="en-US" sz="800" dirty="0"/>
              <a:t> </a:t>
            </a:r>
            <a:r>
              <a:rPr lang="en-US" sz="800" dirty="0" smtClean="0"/>
              <a:t>    unaltered by water</a:t>
            </a:r>
            <a:endParaRPr lang="en-US" sz="800" dirty="0"/>
          </a:p>
        </p:txBody>
      </p:sp>
      <p:sp>
        <p:nvSpPr>
          <p:cNvPr id="24" name="TextBox 23"/>
          <p:cNvSpPr txBox="1"/>
          <p:nvPr/>
        </p:nvSpPr>
        <p:spPr>
          <a:xfrm>
            <a:off x="1371600" y="5105400"/>
            <a:ext cx="1271502" cy="584775"/>
          </a:xfrm>
          <a:prstGeom prst="rect">
            <a:avLst/>
          </a:prstGeom>
          <a:noFill/>
        </p:spPr>
        <p:txBody>
          <a:bodyPr wrap="none" rtlCol="0">
            <a:spAutoFit/>
          </a:bodyPr>
          <a:lstStyle/>
          <a:p>
            <a:r>
              <a:rPr lang="en-US" sz="800" dirty="0" smtClean="0"/>
              <a:t>CH</a:t>
            </a:r>
            <a:r>
              <a:rPr lang="en-US" sz="800" baseline="-25000" dirty="0" smtClean="0"/>
              <a:t>3</a:t>
            </a:r>
            <a:r>
              <a:rPr lang="en-US" sz="800" dirty="0" smtClean="0"/>
              <a:t>CD</a:t>
            </a:r>
            <a:r>
              <a:rPr lang="en-US" sz="800" baseline="-25000" dirty="0" smtClean="0"/>
              <a:t>2</a:t>
            </a:r>
            <a:r>
              <a:rPr lang="en-US" sz="800" dirty="0" smtClean="0"/>
              <a:t>CH</a:t>
            </a:r>
            <a:r>
              <a:rPr lang="en-US" sz="800" baseline="-25000" dirty="0" smtClean="0"/>
              <a:t>3</a:t>
            </a:r>
            <a:r>
              <a:rPr lang="en-US" sz="800" dirty="0" smtClean="0"/>
              <a:t>: </a:t>
            </a:r>
          </a:p>
          <a:p>
            <a:r>
              <a:rPr lang="en-US" sz="800" dirty="0"/>
              <a:t> </a:t>
            </a:r>
            <a:r>
              <a:rPr lang="en-US" sz="800" dirty="0" smtClean="0"/>
              <a:t>   </a:t>
            </a:r>
            <a:r>
              <a:rPr lang="en-US" sz="800" dirty="0" err="1" smtClean="0"/>
              <a:t>methylene</a:t>
            </a:r>
            <a:r>
              <a:rPr lang="en-US" sz="800" dirty="0" smtClean="0"/>
              <a:t> groups </a:t>
            </a:r>
          </a:p>
          <a:p>
            <a:r>
              <a:rPr lang="en-US" sz="800" dirty="0"/>
              <a:t> </a:t>
            </a:r>
            <a:r>
              <a:rPr lang="en-US" sz="800" dirty="0" smtClean="0"/>
              <a:t>    split and blue shifted</a:t>
            </a:r>
          </a:p>
          <a:p>
            <a:r>
              <a:rPr lang="en-US" sz="800" dirty="0"/>
              <a:t> </a:t>
            </a:r>
            <a:r>
              <a:rPr lang="en-US" sz="800" dirty="0" smtClean="0"/>
              <a:t>            by water</a:t>
            </a:r>
            <a:endParaRPr lang="en-US" sz="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480</TotalTime>
  <Words>320</Words>
  <Application>Microsoft Office PowerPoint</Application>
  <PresentationFormat>On-screen Show (4:3)</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Default Design</vt:lpstr>
      <vt:lpstr>Slide 1</vt:lpstr>
    </vt:vector>
  </TitlesOfParts>
  <Company>Tufts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Customer</dc:creator>
  <cp:lastModifiedBy>mary</cp:lastModifiedBy>
  <cp:revision>54</cp:revision>
  <dcterms:created xsi:type="dcterms:W3CDTF">2008-09-15T19:38:41Z</dcterms:created>
  <dcterms:modified xsi:type="dcterms:W3CDTF">2010-10-11T20:10:49Z</dcterms:modified>
</cp:coreProperties>
</file>