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4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plkelly\Documents\PKZ\Research\Film%20Evaporation\Miscellaneous\Level%20&amp;%20Well%20Results%20for%20large%20substrat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5003237095363078"/>
          <c:y val="5.1400554097404488E-2"/>
          <c:w val="0.8079090113735794"/>
          <c:h val="0.76581765820939118"/>
        </c:manualLayout>
      </c:layout>
      <c:scatterChart>
        <c:scatterStyle val="lineMarker"/>
        <c:ser>
          <c:idx val="0"/>
          <c:order val="0"/>
          <c:tx>
            <c:v>Measured</c:v>
          </c:tx>
          <c:spPr>
            <a:ln w="28575">
              <a:noFill/>
            </a:ln>
          </c:spPr>
          <c:marker>
            <c:symbol val="square"/>
            <c:size val="7"/>
          </c:marker>
          <c:xVal>
            <c:numRef>
              <c:f>'Msd &amp; Calc'!$B$6:$B$14</c:f>
              <c:numCache>
                <c:formatCode>0.00</c:formatCode>
                <c:ptCount val="9"/>
                <c:pt idx="0">
                  <c:v>1.01</c:v>
                </c:pt>
                <c:pt idx="1">
                  <c:v>2.0299999999999998</c:v>
                </c:pt>
                <c:pt idx="2">
                  <c:v>4.0199999999999996</c:v>
                </c:pt>
                <c:pt idx="3">
                  <c:v>6.01</c:v>
                </c:pt>
                <c:pt idx="4">
                  <c:v>8.01</c:v>
                </c:pt>
                <c:pt idx="5">
                  <c:v>10</c:v>
                </c:pt>
                <c:pt idx="6">
                  <c:v>12.02</c:v>
                </c:pt>
                <c:pt idx="7">
                  <c:v>16.03</c:v>
                </c:pt>
                <c:pt idx="8">
                  <c:v>22.05</c:v>
                </c:pt>
              </c:numCache>
            </c:numRef>
          </c:xVal>
          <c:yVal>
            <c:numRef>
              <c:f>'Msd &amp; Calc'!$G$6:$G$14</c:f>
              <c:numCache>
                <c:formatCode>0.0000</c:formatCode>
                <c:ptCount val="9"/>
                <c:pt idx="0" formatCode="General">
                  <c:v>3.5799999999999998E-2</c:v>
                </c:pt>
                <c:pt idx="1">
                  <c:v>8.1900000000000001E-2</c:v>
                </c:pt>
                <c:pt idx="2" formatCode="0.000">
                  <c:v>0.2</c:v>
                </c:pt>
                <c:pt idx="3" formatCode="0.000">
                  <c:v>0.40899999999999997</c:v>
                </c:pt>
                <c:pt idx="4" formatCode="0.000">
                  <c:v>0.59499999999999997</c:v>
                </c:pt>
                <c:pt idx="5" formatCode="0.000">
                  <c:v>0.81100000000000005</c:v>
                </c:pt>
                <c:pt idx="6" formatCode="0.000">
                  <c:v>1.0780000000000001</c:v>
                </c:pt>
                <c:pt idx="7" formatCode="0.000">
                  <c:v>1.67</c:v>
                </c:pt>
                <c:pt idx="8" formatCode="0.000">
                  <c:v>2.5089999999999999</c:v>
                </c:pt>
              </c:numCache>
            </c:numRef>
          </c:yVal>
        </c:ser>
        <c:ser>
          <c:idx val="1"/>
          <c:order val="1"/>
          <c:tx>
            <c:v>Diffusion Limited</c:v>
          </c:tx>
          <c:spPr>
            <a:ln w="28575">
              <a:noFill/>
            </a:ln>
          </c:spPr>
          <c:marker>
            <c:spPr>
              <a:noFill/>
              <a:ln w="25400">
                <a:solidFill>
                  <a:srgbClr val="FFFF00"/>
                </a:solidFill>
              </a:ln>
            </c:spPr>
          </c:marker>
          <c:xVal>
            <c:numRef>
              <c:f>'Msd &amp; Calc'!$B$32:$B$40</c:f>
              <c:numCache>
                <c:formatCode>General</c:formatCode>
                <c:ptCount val="9"/>
                <c:pt idx="0">
                  <c:v>1.01</c:v>
                </c:pt>
                <c:pt idx="1">
                  <c:v>2.0299999999999998</c:v>
                </c:pt>
                <c:pt idx="2">
                  <c:v>4.0199999999999996</c:v>
                </c:pt>
                <c:pt idx="3">
                  <c:v>6.01</c:v>
                </c:pt>
                <c:pt idx="4">
                  <c:v>8.01</c:v>
                </c:pt>
                <c:pt idx="5">
                  <c:v>10</c:v>
                </c:pt>
                <c:pt idx="6">
                  <c:v>12.02</c:v>
                </c:pt>
                <c:pt idx="7">
                  <c:v>16.03</c:v>
                </c:pt>
                <c:pt idx="8">
                  <c:v>22.05</c:v>
                </c:pt>
              </c:numCache>
            </c:numRef>
          </c:xVal>
          <c:yVal>
            <c:numRef>
              <c:f>'Msd &amp; Calc'!$H$32:$H$40</c:f>
              <c:numCache>
                <c:formatCode>General</c:formatCode>
                <c:ptCount val="9"/>
                <c:pt idx="0">
                  <c:v>2.291E-2</c:v>
                </c:pt>
                <c:pt idx="1">
                  <c:v>4.6519999999999999E-2</c:v>
                </c:pt>
                <c:pt idx="2">
                  <c:v>9.1649999999999995E-2</c:v>
                </c:pt>
                <c:pt idx="3">
                  <c:v>0.1414</c:v>
                </c:pt>
                <c:pt idx="4">
                  <c:v>0.18840000000000001</c:v>
                </c:pt>
                <c:pt idx="5">
                  <c:v>0.2427</c:v>
                </c:pt>
                <c:pt idx="6">
                  <c:v>0.28720000000000001</c:v>
                </c:pt>
                <c:pt idx="7">
                  <c:v>0.38100000000000001</c:v>
                </c:pt>
                <c:pt idx="8">
                  <c:v>0.51060000000000005</c:v>
                </c:pt>
              </c:numCache>
            </c:numRef>
          </c:yVal>
        </c:ser>
        <c:axId val="62794368"/>
        <c:axId val="63827968"/>
      </c:scatterChart>
      <c:valAx>
        <c:axId val="627943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r>
                  <a:rPr lang="en-US" sz="1200">
                    <a:latin typeface="Arial" pitchFamily="34" charset="0"/>
                    <a:cs typeface="Arial" pitchFamily="34" charset="0"/>
                  </a:rPr>
                  <a:t>Film Radius [mm]</a:t>
                </a:r>
              </a:p>
            </c:rich>
          </c:tx>
          <c:layout/>
        </c:title>
        <c:numFmt formatCode="0" sourceLinked="0"/>
        <c:majorTickMark val="cross"/>
        <c:minorTickMark val="in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3827968"/>
        <c:crosses val="autoZero"/>
        <c:crossBetween val="midCat"/>
      </c:valAx>
      <c:valAx>
        <c:axId val="6382796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200">
                    <a:latin typeface="Arial" pitchFamily="34" charset="0"/>
                    <a:cs typeface="Arial" pitchFamily="34" charset="0"/>
                  </a:defRPr>
                </a:pPr>
                <a:r>
                  <a:rPr lang="en-US" sz="1200">
                    <a:latin typeface="Arial" pitchFamily="34" charset="0"/>
                    <a:cs typeface="Arial" pitchFamily="34" charset="0"/>
                  </a:rPr>
                  <a:t>Evaporation Rate [mg/s]</a:t>
                </a:r>
              </a:p>
            </c:rich>
          </c:tx>
          <c:layout/>
        </c:title>
        <c:numFmt formatCode="0.0" sourceLinked="0"/>
        <c:majorTickMark val="cross"/>
        <c:minorTickMark val="in"/>
        <c:tickLblPos val="nextTo"/>
        <c:spPr>
          <a:ln>
            <a:solidFill>
              <a:sysClr val="windowText" lastClr="000000"/>
            </a:solidFill>
          </a:ln>
        </c:spPr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2794368"/>
        <c:crosses val="autoZero"/>
        <c:crossBetween val="midCat"/>
      </c:valAx>
      <c:spPr>
        <a:noFill/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21070975503062131"/>
          <c:y val="0.19406058617672794"/>
          <c:w val="0.29601137357830282"/>
          <c:h val="0.17848060659084289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noFill/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0.22917</cdr:x>
      <cdr:y>0.09027</cdr:y>
    </cdr:from>
    <cdr:to>
      <cdr:x>0.42083</cdr:x>
      <cdr:y>0.19444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47765" y="247638"/>
          <a:ext cx="876285" cy="2857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latin typeface="Arial" pitchFamily="34" charset="0"/>
              <a:cs typeface="Arial" pitchFamily="34" charset="0"/>
            </a:rPr>
            <a:t>Hexane</a:t>
          </a:r>
        </a:p>
      </cdr:txBody>
    </cdr:sp>
  </cdr:relSizeAnchor>
  <cdr:relSizeAnchor xmlns:cdr="http://schemas.openxmlformats.org/drawingml/2006/chartDrawing">
    <cdr:from>
      <cdr:x>0.68333</cdr:x>
      <cdr:y>0.30556</cdr:y>
    </cdr:from>
    <cdr:to>
      <cdr:x>0.96667</cdr:x>
      <cdr:y>0.72222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124200" y="838200"/>
          <a:ext cx="1295400" cy="1143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atin typeface="Arial" pitchFamily="34" charset="0"/>
              <a:cs typeface="Arial" pitchFamily="34" charset="0"/>
            </a:rPr>
            <a:t>Deviation due to buoyancy-induced convection of the vapors?</a:t>
          </a:r>
          <a:endParaRPr lang="en-US" sz="12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rgbClr val="C00000"/>
            </a:gs>
            <a:gs pos="57000">
              <a:srgbClr val="C00000">
                <a:alpha val="80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0"/>
            <a:ext cx="8686800" cy="1470025"/>
          </a:xfrm>
        </p:spPr>
        <p:txBody>
          <a:bodyPr>
            <a:normAutofit/>
          </a:bodyPr>
          <a:lstStyle>
            <a:lvl1pPr algn="ctr">
              <a:defRPr sz="3600" baseline="0"/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938AE-F5EA-4F6D-9D35-F71BB0EE0B19}" type="datetimeFigureOut">
              <a:rPr lang="en-US" smtClean="0"/>
              <a:t>10/8/2010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AD0DA-3421-411C-AE50-FA2431F41E3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938AE-F5EA-4F6D-9D35-F71BB0EE0B19}" type="datetimeFigureOut">
              <a:rPr lang="en-US" smtClean="0"/>
              <a:t>10/8/2010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AD0DA-3421-411C-AE50-FA2431F41E3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52401"/>
            <a:ext cx="8686800" cy="9144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Experimental Study of Transport Phenomena of Evaporating Fuel Films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P. L. Kelly-Zion (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Engineering Science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Department) and C. J. Pursell (Chemistry Department), Trinity University, San Antonio, TX 78212-7200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133600"/>
            <a:ext cx="236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Schlieren Image of an Evaporating</a:t>
            </a:r>
          </a:p>
          <a:p>
            <a:r>
              <a:rPr lang="en-US" dirty="0" smtClean="0"/>
              <a:t>Hexane Film:</a:t>
            </a:r>
          </a:p>
          <a:p>
            <a:r>
              <a:rPr lang="en-US" dirty="0" smtClean="0"/>
              <a:t>The dark region shows the vapor cloud that forms above the film.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90600" y="4191000"/>
            <a:ext cx="243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the film size increases, so does the deviation between the measured evaporation rate and the rate computed for diffusion-limited vapor transport.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43200" y="1828800"/>
            <a:ext cx="609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Evaporation of hexane in a quiescent (initially) environment.</a:t>
            </a:r>
            <a:endParaRPr lang="en-US" dirty="0"/>
          </a:p>
        </p:txBody>
      </p:sp>
      <p:graphicFrame>
        <p:nvGraphicFramePr>
          <p:cNvPr id="14" name="Chart 13"/>
          <p:cNvGraphicFramePr/>
          <p:nvPr/>
        </p:nvGraphicFramePr>
        <p:xfrm>
          <a:off x="3657600" y="38862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9" name="Group 28"/>
          <p:cNvGrpSpPr/>
          <p:nvPr/>
        </p:nvGrpSpPr>
        <p:grpSpPr>
          <a:xfrm>
            <a:off x="2743200" y="2133600"/>
            <a:ext cx="6019800" cy="1638300"/>
            <a:chOff x="2699273" y="2286000"/>
            <a:chExt cx="6019800" cy="1638300"/>
          </a:xfrm>
        </p:grpSpPr>
        <p:pic>
          <p:nvPicPr>
            <p:cNvPr id="16" name="Picture 15" descr="levelhex01000001.bmp"/>
            <p:cNvPicPr/>
            <p:nvPr/>
          </p:nvPicPr>
          <p:blipFill>
            <a:blip r:embed="rId3" cstate="print"/>
            <a:srcRect t="67134"/>
            <a:stretch>
              <a:fillRect/>
            </a:stretch>
          </p:blipFill>
          <p:spPr>
            <a:xfrm>
              <a:off x="2743200" y="2362200"/>
              <a:ext cx="5943600" cy="1562100"/>
            </a:xfrm>
            <a:prstGeom prst="rect">
              <a:avLst/>
            </a:prstGeom>
          </p:spPr>
        </p:pic>
        <p:sp>
          <p:nvSpPr>
            <p:cNvPr id="23" name="Freeform 22"/>
            <p:cNvSpPr/>
            <p:nvPr/>
          </p:nvSpPr>
          <p:spPr>
            <a:xfrm>
              <a:off x="4924425" y="3208338"/>
              <a:ext cx="1576388" cy="120650"/>
            </a:xfrm>
            <a:custGeom>
              <a:avLst/>
              <a:gdLst>
                <a:gd name="connsiteX0" fmla="*/ 0 w 1576388"/>
                <a:gd name="connsiteY0" fmla="*/ 120650 h 120650"/>
                <a:gd name="connsiteX1" fmla="*/ 57150 w 1576388"/>
                <a:gd name="connsiteY1" fmla="*/ 77787 h 120650"/>
                <a:gd name="connsiteX2" fmla="*/ 209550 w 1576388"/>
                <a:gd name="connsiteY2" fmla="*/ 30162 h 120650"/>
                <a:gd name="connsiteX3" fmla="*/ 419100 w 1576388"/>
                <a:gd name="connsiteY3" fmla="*/ 11112 h 120650"/>
                <a:gd name="connsiteX4" fmla="*/ 671513 w 1576388"/>
                <a:gd name="connsiteY4" fmla="*/ 1587 h 120650"/>
                <a:gd name="connsiteX5" fmla="*/ 904875 w 1576388"/>
                <a:gd name="connsiteY5" fmla="*/ 1587 h 120650"/>
                <a:gd name="connsiteX6" fmla="*/ 1138238 w 1576388"/>
                <a:gd name="connsiteY6" fmla="*/ 11112 h 120650"/>
                <a:gd name="connsiteX7" fmla="*/ 1347788 w 1576388"/>
                <a:gd name="connsiteY7" fmla="*/ 34925 h 120650"/>
                <a:gd name="connsiteX8" fmla="*/ 1509713 w 1576388"/>
                <a:gd name="connsiteY8" fmla="*/ 82550 h 120650"/>
                <a:gd name="connsiteX9" fmla="*/ 1576388 w 1576388"/>
                <a:gd name="connsiteY9" fmla="*/ 120650 h 12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6388" h="120650">
                  <a:moveTo>
                    <a:pt x="0" y="120650"/>
                  </a:moveTo>
                  <a:cubicBezTo>
                    <a:pt x="11112" y="106759"/>
                    <a:pt x="22225" y="92868"/>
                    <a:pt x="57150" y="77787"/>
                  </a:cubicBezTo>
                  <a:cubicBezTo>
                    <a:pt x="92075" y="62706"/>
                    <a:pt x="149225" y="41274"/>
                    <a:pt x="209550" y="30162"/>
                  </a:cubicBezTo>
                  <a:cubicBezTo>
                    <a:pt x="269875" y="19050"/>
                    <a:pt x="342106" y="15875"/>
                    <a:pt x="419100" y="11112"/>
                  </a:cubicBezTo>
                  <a:cubicBezTo>
                    <a:pt x="496094" y="6349"/>
                    <a:pt x="590551" y="3174"/>
                    <a:pt x="671513" y="1587"/>
                  </a:cubicBezTo>
                  <a:cubicBezTo>
                    <a:pt x="752475" y="0"/>
                    <a:pt x="827088" y="0"/>
                    <a:pt x="904875" y="1587"/>
                  </a:cubicBezTo>
                  <a:cubicBezTo>
                    <a:pt x="982662" y="3174"/>
                    <a:pt x="1064419" y="5556"/>
                    <a:pt x="1138238" y="11112"/>
                  </a:cubicBezTo>
                  <a:cubicBezTo>
                    <a:pt x="1212057" y="16668"/>
                    <a:pt x="1285876" y="23019"/>
                    <a:pt x="1347788" y="34925"/>
                  </a:cubicBezTo>
                  <a:cubicBezTo>
                    <a:pt x="1409700" y="46831"/>
                    <a:pt x="1471613" y="68263"/>
                    <a:pt x="1509713" y="82550"/>
                  </a:cubicBezTo>
                  <a:cubicBezTo>
                    <a:pt x="1547813" y="96837"/>
                    <a:pt x="1562100" y="108743"/>
                    <a:pt x="1576388" y="120650"/>
                  </a:cubicBezTo>
                </a:path>
              </a:pathLst>
            </a:cu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2699273" y="2286000"/>
              <a:ext cx="6019800" cy="1403873"/>
              <a:chOff x="2699273" y="2286000"/>
              <a:chExt cx="6019800" cy="1403873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2699273" y="2759336"/>
                <a:ext cx="6019800" cy="381000"/>
                <a:chOff x="2667000" y="2743200"/>
                <a:chExt cx="6019800" cy="381000"/>
              </a:xfrm>
            </p:grpSpPr>
            <p:sp>
              <p:nvSpPr>
                <p:cNvPr id="7" name="Freeform 6"/>
                <p:cNvSpPr/>
                <p:nvPr/>
              </p:nvSpPr>
              <p:spPr>
                <a:xfrm>
                  <a:off x="2667000" y="2918012"/>
                  <a:ext cx="1584960" cy="206188"/>
                </a:xfrm>
                <a:custGeom>
                  <a:avLst/>
                  <a:gdLst>
                    <a:gd name="connsiteX0" fmla="*/ 1584960 w 1584960"/>
                    <a:gd name="connsiteY0" fmla="*/ 7172 h 206188"/>
                    <a:gd name="connsiteX1" fmla="*/ 831924 w 1584960"/>
                    <a:gd name="connsiteY1" fmla="*/ 28687 h 206188"/>
                    <a:gd name="connsiteX2" fmla="*/ 121920 w 1584960"/>
                    <a:gd name="connsiteY2" fmla="*/ 179294 h 206188"/>
                    <a:gd name="connsiteX3" fmla="*/ 100404 w 1584960"/>
                    <a:gd name="connsiteY3" fmla="*/ 190052 h 206188"/>
                    <a:gd name="connsiteX4" fmla="*/ 100404 w 1584960"/>
                    <a:gd name="connsiteY4" fmla="*/ 190052 h 2061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84960" h="206188">
                      <a:moveTo>
                        <a:pt x="1584960" y="7172"/>
                      </a:moveTo>
                      <a:cubicBezTo>
                        <a:pt x="1330362" y="3586"/>
                        <a:pt x="1075764" y="0"/>
                        <a:pt x="831924" y="28687"/>
                      </a:cubicBezTo>
                      <a:cubicBezTo>
                        <a:pt x="588084" y="57374"/>
                        <a:pt x="243840" y="152400"/>
                        <a:pt x="121920" y="179294"/>
                      </a:cubicBezTo>
                      <a:cubicBezTo>
                        <a:pt x="0" y="206188"/>
                        <a:pt x="100404" y="190052"/>
                        <a:pt x="100404" y="190052"/>
                      </a:cubicBezTo>
                      <a:lnTo>
                        <a:pt x="100404" y="190052"/>
                      </a:lnTo>
                    </a:path>
                  </a:pathLst>
                </a:custGeom>
                <a:ln w="38100"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 flipH="1">
                  <a:off x="7101840" y="2918012"/>
                  <a:ext cx="1584960" cy="206188"/>
                </a:xfrm>
                <a:custGeom>
                  <a:avLst/>
                  <a:gdLst>
                    <a:gd name="connsiteX0" fmla="*/ 1584960 w 1584960"/>
                    <a:gd name="connsiteY0" fmla="*/ 7172 h 206188"/>
                    <a:gd name="connsiteX1" fmla="*/ 831924 w 1584960"/>
                    <a:gd name="connsiteY1" fmla="*/ 28687 h 206188"/>
                    <a:gd name="connsiteX2" fmla="*/ 121920 w 1584960"/>
                    <a:gd name="connsiteY2" fmla="*/ 179294 h 206188"/>
                    <a:gd name="connsiteX3" fmla="*/ 100404 w 1584960"/>
                    <a:gd name="connsiteY3" fmla="*/ 190052 h 206188"/>
                    <a:gd name="connsiteX4" fmla="*/ 100404 w 1584960"/>
                    <a:gd name="connsiteY4" fmla="*/ 190052 h 2061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84960" h="206188">
                      <a:moveTo>
                        <a:pt x="1584960" y="7172"/>
                      </a:moveTo>
                      <a:cubicBezTo>
                        <a:pt x="1330362" y="3586"/>
                        <a:pt x="1075764" y="0"/>
                        <a:pt x="831924" y="28687"/>
                      </a:cubicBezTo>
                      <a:cubicBezTo>
                        <a:pt x="588084" y="57374"/>
                        <a:pt x="243840" y="152400"/>
                        <a:pt x="121920" y="179294"/>
                      </a:cubicBezTo>
                      <a:cubicBezTo>
                        <a:pt x="0" y="206188"/>
                        <a:pt x="100404" y="190052"/>
                        <a:pt x="100404" y="190052"/>
                      </a:cubicBezTo>
                      <a:lnTo>
                        <a:pt x="100404" y="190052"/>
                      </a:lnTo>
                    </a:path>
                  </a:pathLst>
                </a:custGeom>
                <a:ln w="38100"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4191000" y="2743200"/>
                  <a:ext cx="312420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C00000"/>
                      </a:solidFill>
                    </a:rPr>
                    <a:t>buoyancy-induced convection</a:t>
                  </a:r>
                  <a:endParaRPr lang="en-US" b="1" dirty="0">
                    <a:solidFill>
                      <a:srgbClr val="C00000"/>
                    </a:solidFill>
                  </a:endParaRPr>
                </a:p>
              </p:txBody>
            </p:sp>
          </p:grpSp>
          <p:sp>
            <p:nvSpPr>
              <p:cNvPr id="18" name="Rectangle 17"/>
              <p:cNvSpPr/>
              <p:nvPr/>
            </p:nvSpPr>
            <p:spPr>
              <a:xfrm>
                <a:off x="3087445" y="3352800"/>
                <a:ext cx="5335793" cy="304800"/>
              </a:xfrm>
              <a:prstGeom prst="rect">
                <a:avLst/>
              </a:prstGeom>
              <a:noFill/>
              <a:ln w="44450">
                <a:solidFill>
                  <a:srgbClr val="FFFF00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3363558" y="3320541"/>
                <a:ext cx="2133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FF00"/>
                    </a:solidFill>
                  </a:rPr>
                  <a:t>substrate</a:t>
                </a:r>
                <a:endParaRPr lang="en-US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895600" y="2286000"/>
                <a:ext cx="12954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vapor cloud</a:t>
                </a:r>
                <a:endParaRPr lang="en-US" dirty="0"/>
              </a:p>
            </p:txBody>
          </p:sp>
          <p:cxnSp>
            <p:nvCxnSpPr>
              <p:cNvPr id="22" name="Straight Arrow Connector 21"/>
              <p:cNvCxnSpPr>
                <a:stCxn id="20" idx="3"/>
              </p:cNvCxnSpPr>
              <p:nvPr/>
            </p:nvCxnSpPr>
            <p:spPr>
              <a:xfrm>
                <a:off x="4191000" y="2470666"/>
                <a:ext cx="304800" cy="12013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6934200" y="2971800"/>
                <a:ext cx="68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chemeClr val="bg1"/>
                    </a:solidFill>
                  </a:rPr>
                  <a:t>film</a:t>
                </a:r>
                <a:endParaRPr lang="en-US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26" name="Straight Arrow Connector 25"/>
              <p:cNvCxnSpPr/>
              <p:nvPr/>
            </p:nvCxnSpPr>
            <p:spPr>
              <a:xfrm rot="10800000" flipV="1">
                <a:off x="6477000" y="3124200"/>
                <a:ext cx="457200" cy="120134"/>
              </a:xfrm>
              <a:prstGeom prst="straightConnector1">
                <a:avLst/>
              </a:prstGeom>
              <a:ln w="15875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1" name="Straight Arrow Connector 30"/>
          <p:cNvCxnSpPr/>
          <p:nvPr/>
        </p:nvCxnSpPr>
        <p:spPr>
          <a:xfrm rot="5400000" flipH="1" flipV="1">
            <a:off x="6324600" y="5410200"/>
            <a:ext cx="762000" cy="158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119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Experimental Study of Transport Phenomena of Evaporating Fuel Films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Kelly-Zion</dc:creator>
  <cp:lastModifiedBy>Kelly-Zion</cp:lastModifiedBy>
  <cp:revision>12</cp:revision>
  <dcterms:created xsi:type="dcterms:W3CDTF">2010-10-08T21:18:56Z</dcterms:created>
  <dcterms:modified xsi:type="dcterms:W3CDTF">2010-10-08T22:52:10Z</dcterms:modified>
</cp:coreProperties>
</file>