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EC6A2-9753-4492-9770-988C6067AF5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23E2E-3263-4B09-A9B4-E6A3278F0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9600" y="1143000"/>
            <a:ext cx="4953000" cy="3930650"/>
            <a:chOff x="609600" y="1143000"/>
            <a:chExt cx="4953000" cy="3930650"/>
          </a:xfrm>
        </p:grpSpPr>
        <p:graphicFrame>
          <p:nvGraphicFramePr>
            <p:cNvPr id="1025" name="Object 1"/>
            <p:cNvGraphicFramePr>
              <a:graphicFrameLocks noChangeAspect="1"/>
            </p:cNvGraphicFramePr>
            <p:nvPr/>
          </p:nvGraphicFramePr>
          <p:xfrm>
            <a:off x="609600" y="1143000"/>
            <a:ext cx="4953000" cy="1804770"/>
          </p:xfrm>
          <a:graphic>
            <a:graphicData uri="http://schemas.openxmlformats.org/presentationml/2006/ole">
              <p:oleObj spid="_x0000_s1025" name="CS ChemDraw Drawing" r:id="rId3" imgW="6258560" imgH="2278380" progId="ChemDraw.Document.6.0">
                <p:embed/>
              </p:oleObj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2743200" y="1143000"/>
              <a:ext cx="829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Step 1.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7000" y="2743200"/>
              <a:ext cx="829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Step 2.</a:t>
              </a:r>
            </a:p>
          </p:txBody>
        </p: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838200" y="3048000"/>
            <a:ext cx="4419600" cy="2025650"/>
          </p:xfrm>
          <a:graphic>
            <a:graphicData uri="http://schemas.openxmlformats.org/presentationml/2006/ole">
              <p:oleObj spid="_x0000_s1027" name="CS ChemDraw Drawing" r:id="rId4" imgW="6184900" imgH="2834640" progId="ChemDraw.Document.6.0">
                <p:embed/>
              </p:oleObj>
            </a:graphicData>
          </a:graphic>
        </p:graphicFrame>
      </p:grpSp>
      <p:sp>
        <p:nvSpPr>
          <p:cNvPr id="11" name="Rectangle 10"/>
          <p:cNvSpPr/>
          <p:nvPr/>
        </p:nvSpPr>
        <p:spPr>
          <a:xfrm>
            <a:off x="5486400" y="12192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 smtClean="0"/>
              <a:t>Scheme 1</a:t>
            </a:r>
            <a:r>
              <a:rPr lang="en-US" b="1" dirty="0" smtClean="0"/>
              <a:t>:  Synthetic </a:t>
            </a:r>
            <a:r>
              <a:rPr lang="en-US" b="1" dirty="0"/>
              <a:t>scheme for the </a:t>
            </a:r>
            <a:r>
              <a:rPr lang="en-US" b="1" dirty="0" smtClean="0"/>
              <a:t>preparation of </a:t>
            </a:r>
            <a:r>
              <a:rPr lang="en-US" b="1" dirty="0" err="1" smtClean="0"/>
              <a:t>glycidyl</a:t>
            </a:r>
            <a:r>
              <a:rPr lang="en-US" b="1" dirty="0" smtClean="0"/>
              <a:t> </a:t>
            </a:r>
            <a:r>
              <a:rPr lang="en-US" b="1" dirty="0" err="1" smtClean="0"/>
              <a:t>methacrylate</a:t>
            </a:r>
            <a:endParaRPr lang="en-US" b="1" dirty="0" smtClean="0"/>
          </a:p>
          <a:p>
            <a:r>
              <a:rPr lang="en-US" b="1" dirty="0" smtClean="0"/>
              <a:t> beta </a:t>
            </a:r>
            <a:r>
              <a:rPr lang="en-US" b="1" dirty="0" err="1" smtClean="0"/>
              <a:t>cyclodextrin</a:t>
            </a:r>
            <a:r>
              <a:rPr lang="en-US" b="1" dirty="0" smtClean="0"/>
              <a:t> GMA-β-CD </a:t>
            </a:r>
            <a:r>
              <a:rPr lang="en-US" b="1" dirty="0"/>
              <a:t>(step 1</a:t>
            </a:r>
            <a:r>
              <a:rPr lang="en-US" b="1" dirty="0" smtClean="0"/>
              <a:t>),</a:t>
            </a:r>
          </a:p>
          <a:p>
            <a:r>
              <a:rPr lang="en-US" b="1" dirty="0" smtClean="0"/>
              <a:t> </a:t>
            </a:r>
            <a:r>
              <a:rPr lang="en-US" b="1" dirty="0"/>
              <a:t>and </a:t>
            </a:r>
            <a:r>
              <a:rPr lang="en-US" b="1" dirty="0" smtClean="0"/>
              <a:t>copolymerization </a:t>
            </a:r>
            <a:r>
              <a:rPr lang="en-US" b="1" dirty="0"/>
              <a:t>with </a:t>
            </a:r>
            <a:r>
              <a:rPr lang="en-US" b="1" dirty="0" smtClean="0"/>
              <a:t>ethylene </a:t>
            </a:r>
          </a:p>
          <a:p>
            <a:r>
              <a:rPr lang="en-US" b="1" dirty="0" err="1" smtClean="0"/>
              <a:t>dimetharyclate</a:t>
            </a:r>
            <a:r>
              <a:rPr lang="en-US" b="1" dirty="0" smtClean="0"/>
              <a:t> (EDMA) and amino-</a:t>
            </a:r>
          </a:p>
          <a:p>
            <a:r>
              <a:rPr lang="en-US" b="1" dirty="0" err="1" smtClean="0"/>
              <a:t>methylpropyl</a:t>
            </a:r>
            <a:r>
              <a:rPr lang="en-US" b="1" dirty="0" smtClean="0"/>
              <a:t> </a:t>
            </a:r>
            <a:r>
              <a:rPr lang="en-US" b="1" dirty="0" err="1" smtClean="0"/>
              <a:t>sulfonate</a:t>
            </a:r>
            <a:r>
              <a:rPr lang="en-US" b="1" dirty="0" smtClean="0"/>
              <a:t> (AMPS) </a:t>
            </a:r>
            <a:r>
              <a:rPr lang="en-US" b="1" dirty="0"/>
              <a:t>to </a:t>
            </a:r>
            <a:endParaRPr lang="en-US" b="1" dirty="0" smtClean="0"/>
          </a:p>
          <a:p>
            <a:r>
              <a:rPr lang="en-US" b="1" dirty="0" smtClean="0"/>
              <a:t>form </a:t>
            </a:r>
            <a:r>
              <a:rPr lang="en-US" b="1" dirty="0"/>
              <a:t>a </a:t>
            </a:r>
            <a:r>
              <a:rPr lang="en-US" b="1" dirty="0" err="1"/>
              <a:t>chiral</a:t>
            </a:r>
            <a:r>
              <a:rPr lang="en-US" b="1" dirty="0"/>
              <a:t> monolithic </a:t>
            </a:r>
            <a:r>
              <a:rPr lang="en-US" b="1" dirty="0" smtClean="0"/>
              <a:t>stationary</a:t>
            </a:r>
          </a:p>
          <a:p>
            <a:r>
              <a:rPr lang="en-US" b="1" dirty="0" smtClean="0"/>
              <a:t>separation (step 2) in capillary</a:t>
            </a:r>
          </a:p>
          <a:p>
            <a:r>
              <a:rPr lang="en-US" b="1" dirty="0" err="1" smtClean="0"/>
              <a:t>electrochromatography</a:t>
            </a:r>
            <a:r>
              <a:rPr lang="en-US" b="1" dirty="0" smtClean="0"/>
              <a:t> (CEC) and</a:t>
            </a:r>
          </a:p>
          <a:p>
            <a:r>
              <a:rPr lang="en-US" b="1" dirty="0" smtClean="0"/>
              <a:t> CEC coupled to mass spectrometry.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228600" y="5029200"/>
            <a:ext cx="868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chemeClr val="hlink"/>
                </a:solidFill>
              </a:rPr>
              <a:t>The term monolith is referred to a class of  separation media, which can be best described as single large particles with </a:t>
            </a:r>
            <a:r>
              <a:rPr lang="en-US" i="1" dirty="0" err="1" smtClean="0">
                <a:solidFill>
                  <a:schemeClr val="hlink"/>
                </a:solidFill>
              </a:rPr>
              <a:t>macropores</a:t>
            </a:r>
            <a:r>
              <a:rPr lang="en-US" i="1" dirty="0" smtClean="0">
                <a:solidFill>
                  <a:schemeClr val="hlink"/>
                </a:solidFill>
              </a:rPr>
              <a:t> but ideally should not contain </a:t>
            </a:r>
            <a:r>
              <a:rPr lang="en-US" i="1" dirty="0" err="1" smtClean="0">
                <a:solidFill>
                  <a:schemeClr val="hlink"/>
                </a:solidFill>
              </a:rPr>
              <a:t>Intraparticular</a:t>
            </a:r>
            <a:r>
              <a:rPr lang="en-US" i="1" dirty="0" smtClean="0">
                <a:solidFill>
                  <a:schemeClr val="hlink"/>
                </a:solidFill>
              </a:rPr>
              <a:t> voids.  As a result, the porosity of the stationary phase is  increased considerably.  Because all </a:t>
            </a:r>
            <a:r>
              <a:rPr lang="en-US" i="1" dirty="0" err="1" smtClean="0">
                <a:solidFill>
                  <a:schemeClr val="hlink"/>
                </a:solidFill>
              </a:rPr>
              <a:t>mophile</a:t>
            </a:r>
            <a:r>
              <a:rPr lang="en-US" i="1" dirty="0" smtClean="0">
                <a:solidFill>
                  <a:schemeClr val="hlink"/>
                </a:solidFill>
              </a:rPr>
              <a:t> phase </a:t>
            </a:r>
            <a:r>
              <a:rPr lang="en-US" i="1" dirty="0">
                <a:solidFill>
                  <a:schemeClr val="hlink"/>
                </a:solidFill>
              </a:rPr>
              <a:t> </a:t>
            </a:r>
            <a:r>
              <a:rPr lang="en-US" i="1" dirty="0" smtClean="0">
                <a:solidFill>
                  <a:schemeClr val="hlink"/>
                </a:solidFill>
              </a:rPr>
              <a:t>must  flow  through stationary phase,  no pools of mobile phase sits in between the particles in the absence of void volume. We have  successfully synthesized </a:t>
            </a:r>
            <a:r>
              <a:rPr lang="en-US" i="1" dirty="0" err="1" smtClean="0">
                <a:solidFill>
                  <a:schemeClr val="hlink"/>
                </a:solidFill>
              </a:rPr>
              <a:t>chiral</a:t>
            </a:r>
            <a:r>
              <a:rPr lang="en-US" i="1" dirty="0" smtClean="0">
                <a:solidFill>
                  <a:schemeClr val="hlink"/>
                </a:solidFill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</a:rPr>
              <a:t>cyclodextrin</a:t>
            </a:r>
            <a:r>
              <a:rPr lang="en-US" i="1" dirty="0" smtClean="0">
                <a:solidFill>
                  <a:schemeClr val="hlink"/>
                </a:solidFill>
              </a:rPr>
              <a:t> polymer monoliths (see above) for applications in separation science.</a:t>
            </a:r>
            <a:endParaRPr lang="en-US" i="1" dirty="0">
              <a:solidFill>
                <a:schemeClr val="hlin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381000"/>
            <a:ext cx="7963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		Synthesis of Novel </a:t>
            </a:r>
            <a:r>
              <a:rPr lang="en-US" b="1" dirty="0" err="1" smtClean="0">
                <a:solidFill>
                  <a:srgbClr val="FF0000"/>
                </a:solidFill>
              </a:rPr>
              <a:t>Chiral</a:t>
            </a:r>
            <a:r>
              <a:rPr lang="en-US" b="1" dirty="0" smtClean="0">
                <a:solidFill>
                  <a:srgbClr val="FF0000"/>
                </a:solidFill>
              </a:rPr>
              <a:t> Monolithic Columns </a:t>
            </a:r>
          </a:p>
          <a:p>
            <a:r>
              <a:rPr lang="en-US" b="1" u="sng" dirty="0" err="1" smtClean="0">
                <a:solidFill>
                  <a:srgbClr val="FF0000"/>
                </a:solidFill>
              </a:rPr>
              <a:t>Shahab</a:t>
            </a:r>
            <a:r>
              <a:rPr lang="en-US" b="1" u="sng" dirty="0" smtClean="0">
                <a:solidFill>
                  <a:srgbClr val="FF0000"/>
                </a:solidFill>
              </a:rPr>
              <a:t> A. </a:t>
            </a:r>
            <a:r>
              <a:rPr lang="en-US" b="1" u="sng" dirty="0" err="1" smtClean="0">
                <a:solidFill>
                  <a:srgbClr val="FF0000"/>
                </a:solidFill>
              </a:rPr>
              <a:t>Shamsi</a:t>
            </a:r>
            <a:r>
              <a:rPr lang="en-US" b="1" dirty="0" smtClean="0">
                <a:solidFill>
                  <a:srgbClr val="FF0000"/>
                </a:solidFill>
              </a:rPr>
              <a:t>, Dept of Chemistry, Georgia State University, Atlanta, GA 30303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156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sshamsi</dc:creator>
  <cp:lastModifiedBy>sshamsi</cp:lastModifiedBy>
  <cp:revision>13</cp:revision>
  <dcterms:created xsi:type="dcterms:W3CDTF">2010-10-04T01:46:15Z</dcterms:created>
  <dcterms:modified xsi:type="dcterms:W3CDTF">2010-10-05T05:56:22Z</dcterms:modified>
</cp:coreProperties>
</file>