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eodore Wiesner" initials="TW" lastIdx="1" clrIdx="0"/>
  <p:cmAuthor id="1" name="Theodore Wiesner" initials="TFW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0066FF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331" autoAdjust="0"/>
    <p:restoredTop sz="86408" autoAdjust="0"/>
  </p:normalViewPr>
  <p:slideViewPr>
    <p:cSldViewPr>
      <p:cViewPr varScale="1">
        <p:scale>
          <a:sx n="87" d="100"/>
          <a:sy n="87" d="100"/>
        </p:scale>
        <p:origin x="-90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5286" tIns="47643" rIns="95286" bIns="47643" anchor="t" compatLnSpc="1"/>
          <a:lstStyle>
            <a:lvl1pPr defTabSz="952369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5286" tIns="47643" rIns="95286" bIns="47643" anchor="t" compatLnSpc="1"/>
          <a:lstStyle>
            <a:lvl1pPr algn="r" defTabSz="952369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 cap="flat" cmpd="sng" algn="ctr">
            <a:solidFill>
              <a:srgbClr xmlns:mc="http://schemas.openxmlformats.org/markup-compatibility/2006" xmlns:a14="http://schemas.microsoft.com/office/drawing/2010/main" val="000000" mc:Ignorable="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7" tIns="45714" rIns="91427" bIns="45714" anchor="ctr" compatLnSpc="1"/>
          <a:lstStyle/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9" y="4560888"/>
            <a:ext cx="5851525" cy="43211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5286" tIns="47643" rIns="95286" bIns="47643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5286" tIns="47643" rIns="95286" bIns="47643" anchor="b" compatLnSpc="1"/>
          <a:lstStyle>
            <a:lvl1pPr defTabSz="952369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5286" tIns="47643" rIns="95286" bIns="47643" anchor="b" compatLnSpc="1"/>
          <a:lstStyle>
            <a:lvl1pPr algn="r" defTabSz="952369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5EC99F90-28FD-41BC-A8DD-18B709F57E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3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defTabSz="952369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F40E8432-CB74-4818-8090-F0061BD96E9A}" type="slidenum">
              <a:rPr lang="en-US"/>
              <a:pPr/>
              <a:t>1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6" y="4559300"/>
            <a:ext cx="5365750" cy="4319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7079" tIns="48540" rIns="97079" bIns="48540"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 dirty="0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  <p:sp>
        <p:nvSpPr>
          <p:cNvPr id="675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C500CB36-B4CB-4D29-8CB0-521959095E79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BA266D43-6AA9-4E36-9768-09E812EB917C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AD5363C0-97EB-4E49-97B6-D998825F624B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1EB3E4B8-8C87-44F9-997A-A225FB534E49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98A99FC3-557D-4871-A6D6-74DB1B5565D1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8EFFF006-6AD9-431D-B9F2-9BACCE10F4F6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9F333B00-1634-4D1E-AB5B-A30D0B8EC6F8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2D344BD1-5667-40F8-9E49-1C07D424973F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960224FE-B7F7-4ACC-A422-D9677B46CBF6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64DA8476-68E5-4383-B8B3-8E8F00D6C726}" type="slidenum">
              <a:rPr lang="en-US">
                <a:latin typeface="Arial"/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304800"/>
            <a:ext cx="6858000" cy="1143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5524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Slide</a:t>
            </a:r>
            <a:r>
              <a:rPr lang="en-US">
                <a:latin typeface="Arial"/>
              </a:rPr>
              <a:t> </a:t>
            </a:r>
            <a:fld id="{48CFADDE-07C4-4981-8CE4-99363216B0C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  <p:pic>
        <p:nvPicPr>
          <p:cNvPr id="7" name="CHE PowerPoint  Logo.gif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28600" y="304800"/>
            <a:ext cx="1424940" cy="105918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lvl1pPr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+mj-lt"/>
          <a:ea typeface="+mj-ea"/>
          <a:cs typeface="+mj-cs"/>
        </a:defRPr>
      </a:lvl1pPr>
      <a:lvl2pPr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2pPr>
      <a:lvl3pPr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3pPr>
      <a:lvl4pPr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4pPr>
      <a:lvl5pPr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5pPr>
      <a:lvl6pPr marL="457200"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6pPr>
      <a:lvl7pPr marL="914400"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7pPr>
      <a:lvl8pPr marL="1371600"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8pPr>
      <a:lvl9pPr marL="1828800" algn="ctr" eaLnBrk="1" fontAlgn="base" hangingPunct="1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9pPr>
    </p:titleStyle>
    <p:bodyStyle>
      <a:lvl1pPr marL="342900" indent="-342900" algn="l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742950" indent="-285750" algn="l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>
              <a:alpha val="100000"/>
            </a:schemeClr>
          </a:solidFill>
          <a:latin typeface="+mn-lt"/>
        </a:defRPr>
      </a:lvl2pPr>
      <a:lvl3pPr marL="1143000" indent="-228600" algn="l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>
              <a:alpha val="100000"/>
            </a:schemeClr>
          </a:solidFill>
          <a:latin typeface="+mn-lt"/>
        </a:defRPr>
      </a:lvl3pPr>
      <a:lvl4pPr marL="1600200" indent="-228600" algn="l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>
              <a:alpha val="100000"/>
            </a:schemeClr>
          </a:solidFill>
          <a:latin typeface="+mn-lt"/>
        </a:defRPr>
      </a:lvl4pPr>
      <a:lvl5pPr marL="2057400" indent="-228600" algn="l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5pPr>
      <a:lvl6pPr marL="2514600" indent="-228600" algn="l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239000" cy="1143000"/>
          </a:xfrm>
        </p:spPr>
        <p:txBody>
          <a:bodyPr/>
          <a:lstStyle/>
          <a:p>
            <a:r>
              <a:rPr lang="en-US" sz="2000" b="1" dirty="0" err="1"/>
              <a:t>Pyroelectrically</a:t>
            </a:r>
            <a:r>
              <a:rPr lang="en-US" sz="2000" b="1" dirty="0"/>
              <a:t>-Mediated Reduction-Oxidation Reactions</a:t>
            </a:r>
            <a:br>
              <a:rPr lang="en-US" sz="2000" b="1" dirty="0"/>
            </a:br>
            <a:r>
              <a:rPr lang="en-US" sz="2000" dirty="0"/>
              <a:t>Theodore F. Wiesner PhD, </a:t>
            </a:r>
            <a:r>
              <a:rPr lang="en-US" sz="2000" dirty="0" smtClean="0"/>
              <a:t>PE-Department of Chemical Engineering</a:t>
            </a:r>
            <a:br>
              <a:rPr lang="en-US" sz="2000" dirty="0" smtClean="0"/>
            </a:br>
            <a:r>
              <a:rPr lang="en-US" sz="2000" dirty="0" smtClean="0"/>
              <a:t>Texas </a:t>
            </a:r>
            <a:r>
              <a:rPr lang="en-US" sz="2000" dirty="0"/>
              <a:t>Tech </a:t>
            </a:r>
            <a:r>
              <a:rPr lang="en-US" sz="2000" dirty="0" smtClean="0"/>
              <a:t>University, Lubbock Texas 79409-3121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04800" y="1469571"/>
            <a:ext cx="38100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200" b="1" u="sng" dirty="0">
                <a:latin typeface="Palatino Linotype"/>
              </a:rPr>
              <a:t>Long-Term Goal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latin typeface="Palatino Linotype"/>
                <a:ea typeface="Times New Roman"/>
                <a:cs typeface="Times New Roman"/>
              </a:rPr>
              <a:t>Develop a large-scale and efficient hydrogen production process that shifts the paradigm away from thermal, thermochemical, and </a:t>
            </a:r>
            <a:r>
              <a:rPr lang="en-US" sz="1200" dirty="0" err="1">
                <a:latin typeface="Palatino Linotype"/>
                <a:ea typeface="Times New Roman"/>
                <a:cs typeface="Times New Roman"/>
              </a:rPr>
              <a:t>photocatalytic</a:t>
            </a:r>
            <a:r>
              <a:rPr lang="en-US" sz="1200" dirty="0">
                <a:latin typeface="Palatino Linotype"/>
                <a:ea typeface="Times New Roman"/>
                <a:cs typeface="Times New Roman"/>
              </a:rPr>
              <a:t> approaches. </a:t>
            </a:r>
            <a:endParaRPr lang="en-US" sz="12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19600" y="1469571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200" b="1" u="sng" dirty="0">
                <a:latin typeface="Palatino Linotype"/>
              </a:rPr>
              <a:t>Scientific Objective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latin typeface="Palatino Linotype"/>
                <a:ea typeface="Times New Roman"/>
                <a:cs typeface="Times New Roman"/>
              </a:rPr>
              <a:t>Prove pyroelectric catalysis can mediate redox reactions. 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200" b="1" u="sng" dirty="0">
                <a:latin typeface="Palatino Linotype"/>
              </a:rPr>
              <a:t>Specific Aims</a:t>
            </a:r>
          </a:p>
          <a:p>
            <a:pPr marL="228600" indent="-2286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latin typeface="Palatino Linotype"/>
                <a:ea typeface="Times New Roman"/>
                <a:cs typeface="Times New Roman"/>
              </a:rPr>
              <a:t>Synthesize a pyroelectric redox catalyst.</a:t>
            </a:r>
          </a:p>
          <a:p>
            <a:pPr marL="228600" indent="-2286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latin typeface="Palatino Linotype"/>
                <a:ea typeface="Times New Roman"/>
                <a:cs typeface="Times New Roman"/>
              </a:rPr>
              <a:t>Demonstrate pyroelectric water splitting in the laboratory.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3886200" cy="2765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4785974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3352800" y="4572000"/>
            <a:ext cx="838200" cy="484632"/>
          </a:xfrm>
          <a:prstGeom prst="rightArrow">
            <a:avLst/>
          </a:prstGeom>
          <a:solidFill>
            <a:srgbClr xmlns:mc="http://schemas.openxmlformats.org/markup-compatibility/2006" xmlns:a14="http://schemas.microsoft.com/office/drawing/2010/main" val="7030A0" mc:Ignorable=""/>
          </a:solidFill>
          <a:ln>
            <a:solidFill>
              <a:srgbClr xmlns:mc="http://schemas.openxmlformats.org/markup-compatibility/2006" xmlns:a14="http://schemas.microsoft.com/office/drawing/2010/main" val="0066FF" mc:Ignorable=""/>
            </a:solidFill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rgbClr xmlns:mc="http://schemas.openxmlformats.org/markup-compatibility/2006" xmlns:a14="http://schemas.microsoft.com/office/drawing/2010/main" val="0066FF" mc:Ignorable="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partment Powerpoint Template">
  <a:themeElements>
    <a:clrScheme name="Chem Eng Template 1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Chem Eng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xmlns:mc="http://schemas.openxmlformats.org/markup-compatibility/2006" xmlns:a14="http://schemas.microsoft.com/office/drawing/2010/main" val="000000" mc:Ignorable="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>
        <a:noFill/>
        <a:ln>
          <a:solidFill>
            <a:srgbClr xmlns:mc="http://schemas.openxmlformats.org/markup-compatibility/2006" xmlns:a14="http://schemas.microsoft.com/office/drawing/2010/main" val="0066FF" mc:Ignorable=""/>
          </a:solidFill>
          <a:tailEnd type="triangle" w="med" len="med"/>
        </a:ln>
      </a:spPr>
      <a:bodyPr rtlCol="0" anchor="ctr"/>
      <a:lstStyle>
        <a:defPPr algn="ctr">
          <a:defRPr sz="1600" dirty="0" smtClean="0">
            <a:solidFill>
              <a:srgbClr xmlns:mc="http://schemas.openxmlformats.org/markup-compatibility/2006" xmlns:a14="http://schemas.microsoft.com/office/drawing/2010/main" val="0066FF" mc:Ignorable="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hem Eng Template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BBE0E3" mc:Ignorable=""/>
        </a:accent1>
        <a:accent2>
          <a:srgbClr xmlns:mc="http://schemas.openxmlformats.org/markup-compatibility/2006" xmlns:a14="http://schemas.microsoft.com/office/drawing/2010/main" val="333399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AEDEF" mc:Ignorable=""/>
        </a:accent5>
        <a:accent6>
          <a:srgbClr xmlns:mc="http://schemas.openxmlformats.org/markup-compatibility/2006" xmlns:a14="http://schemas.microsoft.com/office/drawing/2010/main" val="2D2D8A" mc:Ignorable=""/>
        </a:accent6>
        <a:hlink>
          <a:srgbClr xmlns:mc="http://schemas.openxmlformats.org/markup-compatibility/2006" xmlns:a14="http://schemas.microsoft.com/office/drawing/2010/main" val="009999" mc:Ignorable=""/>
        </a:hlink>
        <a:folHlink>
          <a:srgbClr xmlns:mc="http://schemas.openxmlformats.org/markup-compatibility/2006" xmlns:a14="http://schemas.microsoft.com/office/drawing/2010/main" val="99CC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 Eng Template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BDF53" mc:Ignorable=""/>
        </a:accent1>
        <a:accent2>
          <a:srgbClr xmlns:mc="http://schemas.openxmlformats.org/markup-compatibility/2006" xmlns:a14="http://schemas.microsoft.com/office/drawing/2010/main" val="FF9966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DECB3" mc:Ignorable=""/>
        </a:accent5>
        <a:accent6>
          <a:srgbClr xmlns:mc="http://schemas.openxmlformats.org/markup-compatibility/2006" xmlns:a14="http://schemas.microsoft.com/office/drawing/2010/main" val="E78A5C" mc:Ignorable=""/>
        </a:accent6>
        <a:hlink>
          <a:srgbClr xmlns:mc="http://schemas.openxmlformats.org/markup-compatibility/2006" xmlns:a14="http://schemas.microsoft.com/office/drawing/2010/main" val="CC3300" mc:Ignorable=""/>
        </a:hlink>
        <a:folHlink>
          <a:srgbClr xmlns:mc="http://schemas.openxmlformats.org/markup-compatibility/2006" xmlns:a14="http://schemas.microsoft.com/office/drawing/2010/main" val="9966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 Eng Template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99CCFF" mc:Ignorable=""/>
        </a:accent1>
        <a:accent2>
          <a:srgbClr xmlns:mc="http://schemas.openxmlformats.org/markup-compatibility/2006" xmlns:a14="http://schemas.microsoft.com/office/drawing/2010/main" val="CCCC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CAE2FF" mc:Ignorable=""/>
        </a:accent5>
        <a:accent6>
          <a:srgbClr xmlns:mc="http://schemas.openxmlformats.org/markup-compatibility/2006" xmlns:a14="http://schemas.microsoft.com/office/drawing/2010/main" val="B9B9E7" mc:Ignorable=""/>
        </a:accent6>
        <a:hlink>
          <a:srgbClr xmlns:mc="http://schemas.openxmlformats.org/markup-compatibility/2006" xmlns:a14="http://schemas.microsoft.com/office/drawing/2010/main" val="3333CC" mc:Ignorable=""/>
        </a:hlink>
        <a:folHlink>
          <a:srgbClr xmlns:mc="http://schemas.openxmlformats.org/markup-compatibility/2006" xmlns:a14="http://schemas.microsoft.com/office/drawing/2010/main" val="AF67FF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 Eng Template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DEF6F1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FFFFF" mc:Ignorable=""/>
        </a:accent1>
        <a:accent2>
          <a:srgbClr xmlns:mc="http://schemas.openxmlformats.org/markup-compatibility/2006" xmlns:a14="http://schemas.microsoft.com/office/drawing/2010/main" val="8DC6FF" mc:Ignorable=""/>
        </a:accent2>
        <a:accent3>
          <a:srgbClr xmlns:mc="http://schemas.openxmlformats.org/markup-compatibility/2006" xmlns:a14="http://schemas.microsoft.com/office/drawing/2010/main" val="ECFAF7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F" mc:Ignorable=""/>
        </a:accent5>
        <a:accent6>
          <a:srgbClr xmlns:mc="http://schemas.openxmlformats.org/markup-compatibility/2006" xmlns:a14="http://schemas.microsoft.com/office/drawing/2010/main" val="7FB3E7" mc:Ignorable=""/>
        </a:accent6>
        <a:hlink>
          <a:srgbClr xmlns:mc="http://schemas.openxmlformats.org/markup-compatibility/2006" xmlns:a14="http://schemas.microsoft.com/office/drawing/2010/main" val="0066CC" mc:Ignorable=""/>
        </a:hlink>
        <a:folHlink>
          <a:srgbClr xmlns:mc="http://schemas.openxmlformats.org/markup-compatibility/2006" xmlns:a14="http://schemas.microsoft.com/office/drawing/2010/main" val="00A8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 Eng Template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D9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777777" mc:Ignorable=""/>
        </a:lt2>
        <a:accent1>
          <a:srgbClr xmlns:mc="http://schemas.openxmlformats.org/markup-compatibility/2006" xmlns:a14="http://schemas.microsoft.com/office/drawing/2010/main" val="FFFFF7" mc:Ignorable=""/>
        </a:accent1>
        <a:accent2>
          <a:srgbClr xmlns:mc="http://schemas.openxmlformats.org/markup-compatibility/2006" xmlns:a14="http://schemas.microsoft.com/office/drawing/2010/main" val="33CCCC" mc:Ignorable=""/>
        </a:accent2>
        <a:accent3>
          <a:srgbClr xmlns:mc="http://schemas.openxmlformats.org/markup-compatibility/2006" xmlns:a14="http://schemas.microsoft.com/office/drawing/2010/main" val="FFFFE9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A" mc:Ignorable=""/>
        </a:accent5>
        <a:accent6>
          <a:srgbClr xmlns:mc="http://schemas.openxmlformats.org/markup-compatibility/2006" xmlns:a14="http://schemas.microsoft.com/office/drawing/2010/main" val="2DB9B9" mc:Ignorable=""/>
        </a:accent6>
        <a:hlink>
          <a:srgbClr xmlns:mc="http://schemas.openxmlformats.org/markup-compatibility/2006" xmlns:a14="http://schemas.microsoft.com/office/drawing/2010/main" val="FF5050" mc:Ignorable=""/>
        </a:hlink>
        <a:folHlink>
          <a:srgbClr xmlns:mc="http://schemas.openxmlformats.org/markup-compatibility/2006" xmlns:a14="http://schemas.microsoft.com/office/drawing/2010/main" val="FF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 Eng Template 6">
        <a:dk1>
          <a:srgbClr xmlns:mc="http://schemas.openxmlformats.org/markup-compatibility/2006" xmlns:a14="http://schemas.microsoft.com/office/drawing/2010/main" val="005A58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8080" mc:Ignorable=""/>
        </a:dk2>
        <a:lt2>
          <a:srgbClr xmlns:mc="http://schemas.openxmlformats.org/markup-compatibility/2006" xmlns:a14="http://schemas.microsoft.com/office/drawing/2010/main" val="FFFF99" mc:Ignorable=""/>
        </a:lt2>
        <a:accent1>
          <a:srgbClr xmlns:mc="http://schemas.openxmlformats.org/markup-compatibility/2006" xmlns:a14="http://schemas.microsoft.com/office/drawing/2010/main" val="006462" mc:Ignorable=""/>
        </a:accent1>
        <a:accent2>
          <a:srgbClr xmlns:mc="http://schemas.openxmlformats.org/markup-compatibility/2006" xmlns:a14="http://schemas.microsoft.com/office/drawing/2010/main" val="6D6FC7" mc:Ignorable=""/>
        </a:accent2>
        <a:accent3>
          <a:srgbClr xmlns:mc="http://schemas.openxmlformats.org/markup-compatibility/2006" xmlns:a14="http://schemas.microsoft.com/office/drawing/2010/main" val="AAC0C0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B8B7" mc:Ignorable=""/>
        </a:accent5>
        <a:accent6>
          <a:srgbClr xmlns:mc="http://schemas.openxmlformats.org/markup-compatibility/2006" xmlns:a14="http://schemas.microsoft.com/office/drawing/2010/main" val="6264B4" mc:Ignorable=""/>
        </a:accent6>
        <a:hlink>
          <a:srgbClr xmlns:mc="http://schemas.openxmlformats.org/markup-compatibility/2006" xmlns:a14="http://schemas.microsoft.com/office/drawing/2010/main" val="00FFFF" mc:Ignorable=""/>
        </a:hlink>
        <a:folHlink>
          <a:srgbClr xmlns:mc="http://schemas.openxmlformats.org/markup-compatibility/2006" xmlns:a14="http://schemas.microsoft.com/office/drawing/2010/main" val="00FF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7">
        <a:dk1>
          <a:srgbClr xmlns:mc="http://schemas.openxmlformats.org/markup-compatibility/2006" xmlns:a14="http://schemas.microsoft.com/office/drawing/2010/main" val="5C1F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800000" mc:Ignorable=""/>
        </a:dk2>
        <a:lt2>
          <a:srgbClr xmlns:mc="http://schemas.openxmlformats.org/markup-compatibility/2006" xmlns:a14="http://schemas.microsoft.com/office/drawing/2010/main" val="DFD293" mc:Ignorable=""/>
        </a:lt2>
        <a:accent1>
          <a:srgbClr xmlns:mc="http://schemas.openxmlformats.org/markup-compatibility/2006" xmlns:a14="http://schemas.microsoft.com/office/drawing/2010/main" val="CC3300" mc:Ignorable=""/>
        </a:accent1>
        <a:accent2>
          <a:srgbClr xmlns:mc="http://schemas.openxmlformats.org/markup-compatibility/2006" xmlns:a14="http://schemas.microsoft.com/office/drawing/2010/main" val="BE7960" mc:Ignorable=""/>
        </a:accent2>
        <a:accent3>
          <a:srgbClr xmlns:mc="http://schemas.openxmlformats.org/markup-compatibility/2006" xmlns:a14="http://schemas.microsoft.com/office/drawing/2010/main" val="C0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E2ADAA" mc:Ignorable=""/>
        </a:accent5>
        <a:accent6>
          <a:srgbClr xmlns:mc="http://schemas.openxmlformats.org/markup-compatibility/2006" xmlns:a14="http://schemas.microsoft.com/office/drawing/2010/main" val="AC6D56" mc:Ignorable=""/>
        </a:accent6>
        <a:hlink>
          <a:srgbClr xmlns:mc="http://schemas.openxmlformats.org/markup-compatibility/2006" xmlns:a14="http://schemas.microsoft.com/office/drawing/2010/main" val="FFFF99" mc:Ignorable=""/>
        </a:hlink>
        <a:folHlink>
          <a:srgbClr xmlns:mc="http://schemas.openxmlformats.org/markup-compatibility/2006" xmlns:a14="http://schemas.microsoft.com/office/drawing/2010/main" val="D3A21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8">
        <a:dk1>
          <a:srgbClr xmlns:mc="http://schemas.openxmlformats.org/markup-compatibility/2006" xmlns:a14="http://schemas.microsoft.com/office/drawing/2010/main" val="003366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99" mc:Ignorable=""/>
        </a:dk2>
        <a:lt2>
          <a:srgbClr xmlns:mc="http://schemas.openxmlformats.org/markup-compatibility/2006" xmlns:a14="http://schemas.microsoft.com/office/drawing/2010/main" val="CCFFFF" mc:Ignorable=""/>
        </a:lt2>
        <a:accent1>
          <a:srgbClr xmlns:mc="http://schemas.openxmlformats.org/markup-compatibility/2006" xmlns:a14="http://schemas.microsoft.com/office/drawing/2010/main" val="3366CC" mc:Ignorable=""/>
        </a:accent1>
        <a:accent2>
          <a:srgbClr xmlns:mc="http://schemas.openxmlformats.org/markup-compatibility/2006" xmlns:a14="http://schemas.microsoft.com/office/drawing/2010/main" val="00B000" mc:Ignorable=""/>
        </a:accent2>
        <a:accent3>
          <a:srgbClr xmlns:mc="http://schemas.openxmlformats.org/markup-compatibility/2006" xmlns:a14="http://schemas.microsoft.com/office/drawing/2010/main" val="AAAA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DB8E2" mc:Ignorable=""/>
        </a:accent5>
        <a:accent6>
          <a:srgbClr xmlns:mc="http://schemas.openxmlformats.org/markup-compatibility/2006" xmlns:a14="http://schemas.microsoft.com/office/drawing/2010/main" val="009F00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FE701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9">
        <a:dk1>
          <a:srgbClr xmlns:mc="http://schemas.openxmlformats.org/markup-compatibility/2006" xmlns:a14="http://schemas.microsoft.com/office/drawing/2010/main" val="336699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E3EBF1" mc:Ignorable=""/>
        </a:lt2>
        <a:accent1>
          <a:srgbClr xmlns:mc="http://schemas.openxmlformats.org/markup-compatibility/2006" xmlns:a14="http://schemas.microsoft.com/office/drawing/2010/main" val="003399" mc:Ignorable=""/>
        </a:accent1>
        <a:accent2>
          <a:srgbClr xmlns:mc="http://schemas.openxmlformats.org/markup-compatibility/2006" xmlns:a14="http://schemas.microsoft.com/office/drawing/2010/main" val="468A4B" mc:Ignorable=""/>
        </a:accent2>
        <a:accent3>
          <a:srgbClr xmlns:mc="http://schemas.openxmlformats.org/markup-compatibility/2006" xmlns:a14="http://schemas.microsoft.com/office/drawing/2010/main" val="AA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ADCA" mc:Ignorable=""/>
        </a:accent5>
        <a:accent6>
          <a:srgbClr xmlns:mc="http://schemas.openxmlformats.org/markup-compatibility/2006" xmlns:a14="http://schemas.microsoft.com/office/drawing/2010/main" val="3F7D43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0E5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10">
        <a:dk1>
          <a:srgbClr xmlns:mc="http://schemas.openxmlformats.org/markup-compatibility/2006" xmlns:a14="http://schemas.microsoft.com/office/drawing/2010/main" val="777777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86B5D" mc:Ignorable=""/>
        </a:dk2>
        <a:lt2>
          <a:srgbClr xmlns:mc="http://schemas.openxmlformats.org/markup-compatibility/2006" xmlns:a14="http://schemas.microsoft.com/office/drawing/2010/main" val="D1D1CB" mc:Ignorable=""/>
        </a:lt2>
        <a:accent1>
          <a:srgbClr xmlns:mc="http://schemas.openxmlformats.org/markup-compatibility/2006" xmlns:a14="http://schemas.microsoft.com/office/drawing/2010/main" val="909082" mc:Ignorable=""/>
        </a:accent1>
        <a:accent2>
          <a:srgbClr xmlns:mc="http://schemas.openxmlformats.org/markup-compatibility/2006" xmlns:a14="http://schemas.microsoft.com/office/drawing/2010/main" val="809EA8" mc:Ignorable=""/>
        </a:accent2>
        <a:accent3>
          <a:srgbClr xmlns:mc="http://schemas.openxmlformats.org/markup-compatibility/2006" xmlns:a14="http://schemas.microsoft.com/office/drawing/2010/main" val="B9BAB6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6C6C1" mc:Ignorable=""/>
        </a:accent5>
        <a:accent6>
          <a:srgbClr xmlns:mc="http://schemas.openxmlformats.org/markup-compatibility/2006" xmlns:a14="http://schemas.microsoft.com/office/drawing/2010/main" val="738F98" mc:Ignorable=""/>
        </a:accent6>
        <a:hlink>
          <a:srgbClr xmlns:mc="http://schemas.openxmlformats.org/markup-compatibility/2006" xmlns:a14="http://schemas.microsoft.com/office/drawing/2010/main" val="FFCC66" mc:Ignorable=""/>
        </a:hlink>
        <a:folHlink>
          <a:srgbClr xmlns:mc="http://schemas.openxmlformats.org/markup-compatibility/2006" xmlns:a14="http://schemas.microsoft.com/office/drawing/2010/main" val="E9DCB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11">
        <a:dk1>
          <a:srgbClr xmlns:mc="http://schemas.openxmlformats.org/markup-compatibility/2006" xmlns:a14="http://schemas.microsoft.com/office/drawing/2010/main" val="3E3E5C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66699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60597B" mc:Ignorable=""/>
        </a:accent1>
        <a:accent2>
          <a:srgbClr xmlns:mc="http://schemas.openxmlformats.org/markup-compatibility/2006" xmlns:a14="http://schemas.microsoft.com/office/drawing/2010/main" val="6666FF" mc:Ignorable=""/>
        </a:accent2>
        <a:accent3>
          <a:srgbClr xmlns:mc="http://schemas.openxmlformats.org/markup-compatibility/2006" xmlns:a14="http://schemas.microsoft.com/office/drawing/2010/main" val="B8B8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B6B5BF" mc:Ignorable=""/>
        </a:accent5>
        <a:accent6>
          <a:srgbClr xmlns:mc="http://schemas.openxmlformats.org/markup-compatibility/2006" xmlns:a14="http://schemas.microsoft.com/office/drawing/2010/main" val="5C5CE7" mc:Ignorable=""/>
        </a:accent6>
        <a:hlink>
          <a:srgbClr xmlns:mc="http://schemas.openxmlformats.org/markup-compatibility/2006" xmlns:a14="http://schemas.microsoft.com/office/drawing/2010/main" val="99CCFF" mc:Ignorable=""/>
        </a:hlink>
        <a:folHlink>
          <a:srgbClr xmlns:mc="http://schemas.openxmlformats.org/markup-compatibility/2006" xmlns:a14="http://schemas.microsoft.com/office/drawing/2010/main" val="FFFF9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 Eng Template 12">
        <a:dk1>
          <a:srgbClr xmlns:mc="http://schemas.openxmlformats.org/markup-compatibility/2006" xmlns:a14="http://schemas.microsoft.com/office/drawing/2010/main" val="2D2015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523E26" mc:Ignorable=""/>
        </a:dk2>
        <a:lt2>
          <a:srgbClr xmlns:mc="http://schemas.openxmlformats.org/markup-compatibility/2006" xmlns:a14="http://schemas.microsoft.com/office/drawing/2010/main" val="DFC08D" mc:Ignorable=""/>
        </a:lt2>
        <a:accent1>
          <a:srgbClr xmlns:mc="http://schemas.openxmlformats.org/markup-compatibility/2006" xmlns:a14="http://schemas.microsoft.com/office/drawing/2010/main" val="8C7B70" mc:Ignorable=""/>
        </a:accent1>
        <a:accent2>
          <a:srgbClr xmlns:mc="http://schemas.openxmlformats.org/markup-compatibility/2006" xmlns:a14="http://schemas.microsoft.com/office/drawing/2010/main" val="8F5F2F" mc:Ignorable=""/>
        </a:accent2>
        <a:accent3>
          <a:srgbClr xmlns:mc="http://schemas.openxmlformats.org/markup-compatibility/2006" xmlns:a14="http://schemas.microsoft.com/office/drawing/2010/main" val="B3AFAC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5BFBB" mc:Ignorable=""/>
        </a:accent5>
        <a:accent6>
          <a:srgbClr xmlns:mc="http://schemas.openxmlformats.org/markup-compatibility/2006" xmlns:a14="http://schemas.microsoft.com/office/drawing/2010/main" val="81552A" mc:Ignorable=""/>
        </a:accent6>
        <a:hlink>
          <a:srgbClr xmlns:mc="http://schemas.openxmlformats.org/markup-compatibility/2006" xmlns:a14="http://schemas.microsoft.com/office/drawing/2010/main" val="CCB400" mc:Ignorable=""/>
        </a:hlink>
        <a:folHlink>
          <a:srgbClr xmlns:mc="http://schemas.openxmlformats.org/markup-compatibility/2006" xmlns:a14="http://schemas.microsoft.com/office/drawing/2010/main" val="8C9EA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xmlns:mc="http://schemas.openxmlformats.org/markup-compatibility/2006" xmlns:a14="http://schemas.microsoft.com/office/drawing/2010/main" val="000000" mc:Ignorable="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 Powerpoint Template</Template>
  <TotalTime>9</TotalTime>
  <Words>54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Department Powerpoint Template</vt:lpstr>
      <vt:lpstr>Pyroelectrically-Mediated Reduction-Oxidation Reactions Theodore F. Wiesner PhD, PE-Department of Chemical Engineering Texas Tech University, Lubbock Texas 79409-3121</vt:lpstr>
    </vt:vector>
  </TitlesOfParts>
  <Company>Texas Tech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PowerPoint Template</dc:title>
  <dc:creator>Theodore Wiesner</dc:creator>
  <cp:lastModifiedBy>Theodore Wiesner</cp:lastModifiedBy>
  <cp:revision>3</cp:revision>
  <dcterms:created xsi:type="dcterms:W3CDTF">2010-10-04T17:51:27Z</dcterms:created>
  <dcterms:modified xsi:type="dcterms:W3CDTF">2010-10-04T18:00:59Z</dcterms:modified>
</cp:coreProperties>
</file>