
<file path=[Content_Types].xml><?xml version="1.0" encoding="utf-8"?>
<Types xmlns="http://schemas.openxmlformats.org/package/2006/content-types">
  <Override PartName="/ppt/slideLayouts/slideLayout8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theme/theme1.xml" ContentType="application/vnd.openxmlformats-officedocument.theme+xml"/>
  <Override PartName="/ppt/slideLayouts/slideLayout6.xml" ContentType="application/vnd.openxmlformats-officedocument.presentationml.slideLayout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Layouts/slideLayout7.xml" ContentType="application/vnd.openxmlformats-officedocument.presentationml.slideLayout+xml"/>
  <Override PartName="/ppt/presProps.xml" ContentType="application/vnd.openxmlformats-officedocument.presentationml.presProps+xml"/>
  <Default Extension="jpeg" ContentType="image/jpeg"/>
  <Default Extension="png" ContentType="image/png"/>
  <Override PartName="/ppt/slideLayouts/slideLayout3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Default Extension="xml" ContentType="application/xml"/>
  <Override PartName="/ppt/viewProps.xml" ContentType="application/vnd.openxmlformats-officedocument.presentationml.viewProps+xml"/>
  <Override PartName="/ppt/slideMasters/slideMaster1.xml" ContentType="application/vnd.openxmlformats-officedocument.presentationml.slideMaster+xml"/>
  <Default Extension="bin" ContentType="application/vnd.openxmlformats-officedocument.presentationml.printerSettings"/>
  <Default Extension="rels" ContentType="application/vnd.openxmlformats-package.relationships+xml"/>
</Types>
</file>

<file path=_rels/.rels><?xml version="1.0" encoding="UTF-8" standalone="yes"?>
<Relationships xmlns="http://schemas.openxmlformats.org/package/2006/relationships"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lrMru>
    <a:srgbClr val="82ABD7"/>
    <a:srgbClr val="929292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 showOutlineIcons="0">
    <p:restoredLeft sz="15620"/>
    <p:restoredTop sz="94660"/>
  </p:normalViewPr>
  <p:slideViewPr>
    <p:cSldViewPr snapToObjects="1">
      <p:cViewPr varScale="1">
        <p:scale>
          <a:sx n="77" d="100"/>
          <a:sy n="77" d="100"/>
        </p:scale>
        <p:origin x="-1000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printerSettings" Target="printerSettings/printerSettings1.bin"/><Relationship Id="rId6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45939-4542-424F-B440-055097113131}" type="datetimeFigureOut">
              <a:rPr lang="en-US" smtClean="0"/>
              <a:t>10/2/10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B50449-DC13-544B-B34E-CFC76789880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45939-4542-424F-B440-055097113131}" type="datetimeFigureOut">
              <a:rPr lang="en-US" smtClean="0"/>
              <a:t>10/2/10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B50449-DC13-544B-B34E-CFC76789880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45939-4542-424F-B440-055097113131}" type="datetimeFigureOut">
              <a:rPr lang="en-US" smtClean="0"/>
              <a:t>10/2/10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B50449-DC13-544B-B34E-CFC76789880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45939-4542-424F-B440-055097113131}" type="datetimeFigureOut">
              <a:rPr lang="en-US" smtClean="0"/>
              <a:t>10/2/10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B50449-DC13-544B-B34E-CFC76789880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45939-4542-424F-B440-055097113131}" type="datetimeFigureOut">
              <a:rPr lang="en-US" smtClean="0"/>
              <a:t>10/2/10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B50449-DC13-544B-B34E-CFC76789880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45939-4542-424F-B440-055097113131}" type="datetimeFigureOut">
              <a:rPr lang="en-US" smtClean="0"/>
              <a:t>10/2/10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B50449-DC13-544B-B34E-CFC76789880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45939-4542-424F-B440-055097113131}" type="datetimeFigureOut">
              <a:rPr lang="en-US" smtClean="0"/>
              <a:t>10/2/10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B50449-DC13-544B-B34E-CFC76789880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45939-4542-424F-B440-055097113131}" type="datetimeFigureOut">
              <a:rPr lang="en-US" smtClean="0"/>
              <a:t>10/2/10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B50449-DC13-544B-B34E-CFC76789880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45939-4542-424F-B440-055097113131}" type="datetimeFigureOut">
              <a:rPr lang="en-US" smtClean="0"/>
              <a:t>10/2/10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B50449-DC13-544B-B34E-CFC76789880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45939-4542-424F-B440-055097113131}" type="datetimeFigureOut">
              <a:rPr lang="en-US" smtClean="0"/>
              <a:t>10/2/10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B50449-DC13-544B-B34E-CFC76789880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45939-4542-424F-B440-055097113131}" type="datetimeFigureOut">
              <a:rPr lang="en-US" smtClean="0"/>
              <a:t>10/2/10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B50449-DC13-544B-B34E-CFC76789880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4" Type="http://schemas.openxmlformats.org/officeDocument/2006/relationships/slideLayout" Target="../slideLayouts/slideLayout4.xml"/><Relationship Id="rId10" Type="http://schemas.openxmlformats.org/officeDocument/2006/relationships/slideLayout" Target="../slideLayouts/slideLayout10.xml"/><Relationship Id="rId5" Type="http://schemas.openxmlformats.org/officeDocument/2006/relationships/slideLayout" Target="../slideLayouts/slideLayout5.xml"/><Relationship Id="rId7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9" Type="http://schemas.openxmlformats.org/officeDocument/2006/relationships/slideLayout" Target="../slideLayouts/slideLayout9.xml"/><Relationship Id="rId3" Type="http://schemas.openxmlformats.org/officeDocument/2006/relationships/slideLayout" Target="../slideLayouts/slideLayout3.xml"/><Relationship Id="rId6" Type="http://schemas.openxmlformats.org/officeDocument/2006/relationships/slideLayout" Target="../slideLayouts/slideLayout6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F45939-4542-424F-B440-055097113131}" type="datetimeFigureOut">
              <a:rPr lang="en-US" smtClean="0"/>
              <a:t>10/2/10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B50449-DC13-544B-B34E-CFC76789880A}" type="slidenum">
              <a:rPr lang="en-US" smtClean="0"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4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381000" y="457200"/>
            <a:ext cx="8001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Investigation of Rolling and Sliding Nanometer Scale Objects</a:t>
            </a:r>
            <a:r>
              <a:rPr lang="en-US" sz="2400" b="1" dirty="0" smtClean="0"/>
              <a:t> </a:t>
            </a:r>
            <a:endParaRPr lang="en-US" sz="24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381000" y="918865"/>
            <a:ext cx="800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W. Garrett Matthews, Department of Physics, University of South Florida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381000" y="1524000"/>
            <a:ext cx="830580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1400" dirty="0" smtClean="0"/>
              <a:t>This work seeks to discover </a:t>
            </a:r>
            <a:r>
              <a:rPr lang="en-US" sz="1400" dirty="0"/>
              <a:t>how the method by which sustained translations of </a:t>
            </a:r>
            <a:r>
              <a:rPr lang="en-US" sz="1400" dirty="0" err="1"/>
              <a:t>nanoscale</a:t>
            </a:r>
            <a:r>
              <a:rPr lang="en-US" sz="1400" dirty="0"/>
              <a:t> particles across their abutting surfaces is determined by their material properties – can we predict whether a given particle will slide or roll?  We</a:t>
            </a:r>
            <a:r>
              <a:rPr lang="en-US" sz="1400" dirty="0" smtClean="0"/>
              <a:t> are testing </a:t>
            </a:r>
            <a:r>
              <a:rPr lang="en-US" sz="1400" dirty="0"/>
              <a:t>the hypothesis that the linear dimensions, interfacial surface energy, and elasticity determine the tendency to slide versus roll when lateral forces are applied to </a:t>
            </a:r>
            <a:r>
              <a:rPr lang="en-US" sz="1400" dirty="0" err="1"/>
              <a:t>nanoscale</a:t>
            </a:r>
            <a:r>
              <a:rPr lang="en-US" sz="1400" dirty="0"/>
              <a:t> spherical objects.  The interplay between these properties</a:t>
            </a:r>
            <a:r>
              <a:rPr lang="en-US" sz="1400" dirty="0" smtClean="0"/>
              <a:t> determines </a:t>
            </a:r>
            <a:r>
              <a:rPr lang="en-US" sz="1400" dirty="0"/>
              <a:t>the transition point where a rolling mode of translocation (preferred for macroscopic objects) changes to a sliding mode.  It is this transition point as a function of the stated variables that we seek to map and model</a:t>
            </a:r>
            <a:r>
              <a:rPr lang="en-US" sz="1400" dirty="0" smtClean="0"/>
              <a:t>.</a:t>
            </a:r>
          </a:p>
          <a:p>
            <a:pPr algn="just"/>
            <a:endParaRPr lang="en-US" sz="1400" dirty="0" smtClean="0"/>
          </a:p>
          <a:p>
            <a:pPr algn="just"/>
            <a:r>
              <a:rPr lang="en-US" sz="1400" dirty="0"/>
              <a:t>We</a:t>
            </a:r>
            <a:r>
              <a:rPr lang="en-US" sz="1400" dirty="0" smtClean="0"/>
              <a:t> are using lateral </a:t>
            </a:r>
            <a:r>
              <a:rPr lang="en-US" sz="1400" dirty="0"/>
              <a:t>force microscopy to measure the force required to translate asymmetric, </a:t>
            </a:r>
            <a:r>
              <a:rPr lang="en-US" sz="1400" dirty="0" err="1"/>
              <a:t>nanoscale</a:t>
            </a:r>
            <a:r>
              <a:rPr lang="en-US" sz="1400" dirty="0"/>
              <a:t> particles of controlled size, surface chemistry, and </a:t>
            </a:r>
            <a:r>
              <a:rPr lang="en-US" sz="1400" dirty="0" err="1"/>
              <a:t>moduli</a:t>
            </a:r>
            <a:r>
              <a:rPr lang="en-US" sz="1400" dirty="0"/>
              <a:t>.  The force traces recorded</a:t>
            </a:r>
            <a:r>
              <a:rPr lang="en-US" sz="1400" dirty="0" smtClean="0"/>
              <a:t> are being </a:t>
            </a:r>
            <a:r>
              <a:rPr lang="en-US" sz="1400" dirty="0"/>
              <a:t>analyzed for periodic features that can be correlated to the surface topography of the particles as a test </a:t>
            </a:r>
            <a:r>
              <a:rPr lang="en-US" sz="1400"/>
              <a:t>for </a:t>
            </a:r>
            <a:r>
              <a:rPr lang="en-US" sz="1400" smtClean="0"/>
              <a:t>rolling.</a:t>
            </a:r>
          </a:p>
          <a:p>
            <a:pPr algn="just"/>
            <a:endParaRPr lang="en-US" sz="1400" dirty="0"/>
          </a:p>
        </p:txBody>
      </p:sp>
      <p:grpSp>
        <p:nvGrpSpPr>
          <p:cNvPr id="23" name="Group 22"/>
          <p:cNvGrpSpPr/>
          <p:nvPr/>
        </p:nvGrpSpPr>
        <p:grpSpPr>
          <a:xfrm>
            <a:off x="903735" y="4343400"/>
            <a:ext cx="2601465" cy="978932"/>
            <a:chOff x="634249" y="4419600"/>
            <a:chExt cx="2601465" cy="978932"/>
          </a:xfrm>
        </p:grpSpPr>
        <p:grpSp>
          <p:nvGrpSpPr>
            <p:cNvPr id="3077" name="Group 5"/>
            <p:cNvGrpSpPr>
              <a:grpSpLocks/>
            </p:cNvGrpSpPr>
            <p:nvPr/>
          </p:nvGrpSpPr>
          <p:grpSpPr bwMode="auto">
            <a:xfrm>
              <a:off x="634249" y="4419600"/>
              <a:ext cx="1240533" cy="605676"/>
              <a:chOff x="2175" y="2693"/>
              <a:chExt cx="1686" cy="823"/>
            </a:xfrm>
          </p:grpSpPr>
          <p:sp>
            <p:nvSpPr>
              <p:cNvPr id="3078" name="Rectangle 6"/>
              <p:cNvSpPr>
                <a:spLocks noChangeArrowheads="1"/>
              </p:cNvSpPr>
              <p:nvPr/>
            </p:nvSpPr>
            <p:spPr bwMode="auto">
              <a:xfrm>
                <a:off x="2318" y="3274"/>
                <a:ext cx="1543" cy="242"/>
              </a:xfrm>
              <a:prstGeom prst="rect">
                <a:avLst/>
              </a:prstGeom>
              <a:solidFill>
                <a:srgbClr val="BFBFBF"/>
              </a:solidFill>
              <a:ln w="9525">
                <a:miter lim="800000"/>
                <a:headEnd/>
                <a:tailEnd/>
              </a:ln>
              <a:scene3d>
                <a:camera prst="legacyPerspectiveTop"/>
                <a:lightRig rig="legacyFlat3" dir="b"/>
              </a:scene3d>
              <a:sp3d extrusionH="887400" prstMaterial="legacyMatte">
                <a:bevelT w="13500" h="13500" prst="angle"/>
                <a:bevelB w="13500" h="13500" prst="angle"/>
                <a:extrusionClr>
                  <a:srgbClr val="BFBFBF"/>
                </a:extrusionClr>
              </a:sp3d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  <a:flatTx/>
              </a:bodyPr>
              <a:lstStyle/>
              <a:p>
                <a:endParaRPr lang="en-US"/>
              </a:p>
            </p:txBody>
          </p:sp>
          <p:sp>
            <p:nvSpPr>
              <p:cNvPr id="3079" name="Oval 7"/>
              <p:cNvSpPr>
                <a:spLocks noChangeArrowheads="1"/>
              </p:cNvSpPr>
              <p:nvPr/>
            </p:nvSpPr>
            <p:spPr bwMode="auto">
              <a:xfrm>
                <a:off x="2774" y="2693"/>
                <a:ext cx="530" cy="529"/>
              </a:xfrm>
              <a:prstGeom prst="ellipse">
                <a:avLst/>
              </a:prstGeom>
              <a:gradFill rotWithShape="0">
                <a:gsLst>
                  <a:gs pos="0">
                    <a:srgbClr val="4F81BD"/>
                  </a:gs>
                  <a:gs pos="100000">
                    <a:srgbClr val="4F81BD">
                      <a:gamma/>
                      <a:tint val="20000"/>
                      <a:invGamma/>
                    </a:srgb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080" name="AutoShape 8"/>
              <p:cNvSpPr>
                <a:spLocks noChangeArrowheads="1"/>
              </p:cNvSpPr>
              <p:nvPr/>
            </p:nvSpPr>
            <p:spPr bwMode="auto">
              <a:xfrm>
                <a:off x="2175" y="2817"/>
                <a:ext cx="584" cy="257"/>
              </a:xfrm>
              <a:prstGeom prst="rightArrow">
                <a:avLst>
                  <a:gd name="adj1" fmla="val 50000"/>
                  <a:gd name="adj2" fmla="val 56809"/>
                </a:avLst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081" name="AutoShape 9"/>
              <p:cNvSpPr>
                <a:spLocks noChangeArrowheads="1"/>
              </p:cNvSpPr>
              <p:nvPr/>
            </p:nvSpPr>
            <p:spPr bwMode="auto">
              <a:xfrm>
                <a:off x="2839" y="2772"/>
                <a:ext cx="373" cy="405"/>
              </a:xfrm>
              <a:custGeom>
                <a:avLst/>
                <a:gdLst>
                  <a:gd name="G0" fmla="+- 0 0 0"/>
                  <a:gd name="G1" fmla="+- -11796480 0 0"/>
                  <a:gd name="G2" fmla="+- 0 0 -11796480"/>
                  <a:gd name="G3" fmla="+- 10800 0 0"/>
                  <a:gd name="G4" fmla="+- 0 0 0"/>
                  <a:gd name="T0" fmla="*/ 360 256 1"/>
                  <a:gd name="T1" fmla="*/ 0 256 1"/>
                  <a:gd name="G5" fmla="+- G2 T0 T1"/>
                  <a:gd name="G6" fmla="?: G2 G2 G5"/>
                  <a:gd name="G7" fmla="+- 0 0 G6"/>
                  <a:gd name="G8" fmla="+- 5400 0 0"/>
                  <a:gd name="G9" fmla="+- 0 0 -11796480"/>
                  <a:gd name="G10" fmla="+- 5400 0 2700"/>
                  <a:gd name="G11" fmla="cos G10 0"/>
                  <a:gd name="G12" fmla="sin G10 0"/>
                  <a:gd name="G13" fmla="cos 13500 0"/>
                  <a:gd name="G14" fmla="sin 13500 0"/>
                  <a:gd name="G15" fmla="+- G11 10800 0"/>
                  <a:gd name="G16" fmla="+- G12 10800 0"/>
                  <a:gd name="G17" fmla="+- G13 10800 0"/>
                  <a:gd name="G18" fmla="+- G14 10800 0"/>
                  <a:gd name="G19" fmla="*/ 5400 1 2"/>
                  <a:gd name="G20" fmla="+- G19 5400 0"/>
                  <a:gd name="G21" fmla="cos G20 0"/>
                  <a:gd name="G22" fmla="sin G20 0"/>
                  <a:gd name="G23" fmla="+- G21 10800 0"/>
                  <a:gd name="G24" fmla="+- G12 G23 G22"/>
                  <a:gd name="G25" fmla="+- G22 G23 G11"/>
                  <a:gd name="G26" fmla="cos 10800 0"/>
                  <a:gd name="G27" fmla="sin 10800 0"/>
                  <a:gd name="G28" fmla="cos 5400 0"/>
                  <a:gd name="G29" fmla="sin 5400 0"/>
                  <a:gd name="G30" fmla="+- G26 10800 0"/>
                  <a:gd name="G31" fmla="+- G27 10800 0"/>
                  <a:gd name="G32" fmla="+- G28 10800 0"/>
                  <a:gd name="G33" fmla="+- G29 10800 0"/>
                  <a:gd name="G34" fmla="+- G19 5400 0"/>
                  <a:gd name="G35" fmla="cos G34 -11796480"/>
                  <a:gd name="G36" fmla="sin G34 -11796480"/>
                  <a:gd name="G37" fmla="+/ -11796480 0 2"/>
                  <a:gd name="T2" fmla="*/ 180 256 1"/>
                  <a:gd name="T3" fmla="*/ 0 256 1"/>
                  <a:gd name="G38" fmla="+- G37 T2 T3"/>
                  <a:gd name="G39" fmla="?: G2 G37 G38"/>
                  <a:gd name="G40" fmla="cos 10800 G39"/>
                  <a:gd name="G41" fmla="sin 10800 G39"/>
                  <a:gd name="G42" fmla="cos 5400 G39"/>
                  <a:gd name="G43" fmla="sin 5400 G39"/>
                  <a:gd name="G44" fmla="+- G40 10800 0"/>
                  <a:gd name="G45" fmla="+- G41 10800 0"/>
                  <a:gd name="G46" fmla="+- G42 10800 0"/>
                  <a:gd name="G47" fmla="+- G43 10800 0"/>
                  <a:gd name="G48" fmla="+- G35 10800 0"/>
                  <a:gd name="G49" fmla="+- G36 10800 0"/>
                  <a:gd name="T4" fmla="*/ 10800 w 21600"/>
                  <a:gd name="T5" fmla="*/ -1 h 21600"/>
                  <a:gd name="T6" fmla="*/ 2699 w 21600"/>
                  <a:gd name="T7" fmla="*/ 10799 h 21600"/>
                  <a:gd name="T8" fmla="*/ 10800 w 21600"/>
                  <a:gd name="T9" fmla="*/ 5399 h 21600"/>
                  <a:gd name="T10" fmla="*/ 24300 w 21600"/>
                  <a:gd name="T11" fmla="*/ 10800 h 21600"/>
                  <a:gd name="T12" fmla="*/ 18900 w 21600"/>
                  <a:gd name="T13" fmla="*/ 16200 h 21600"/>
                  <a:gd name="T14" fmla="*/ 13500 w 21600"/>
                  <a:gd name="T15" fmla="*/ 10800 h 21600"/>
                  <a:gd name="T16" fmla="*/ 3163 w 21600"/>
                  <a:gd name="T17" fmla="*/ 3163 h 21600"/>
                  <a:gd name="T18" fmla="*/ 18437 w 21600"/>
                  <a:gd name="T19" fmla="*/ 18437 h 21600"/>
                </a:gdLst>
                <a:ahLst/>
                <a:cxnLst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T16" t="T17" r="T18" b="T19"/>
                <a:pathLst>
                  <a:path w="21600" h="21600">
                    <a:moveTo>
                      <a:pt x="16200" y="10800"/>
                    </a:moveTo>
                    <a:cubicBezTo>
                      <a:pt x="16200" y="7817"/>
                      <a:pt x="13782" y="5400"/>
                      <a:pt x="10800" y="5400"/>
                    </a:cubicBezTo>
                    <a:cubicBezTo>
                      <a:pt x="7817" y="5400"/>
                      <a:pt x="5400" y="7817"/>
                      <a:pt x="5400" y="10800"/>
                    </a:cubicBezTo>
                    <a:lnTo>
                      <a:pt x="-1" y="10799"/>
                    </a:lnTo>
                    <a:cubicBezTo>
                      <a:pt x="0" y="4835"/>
                      <a:pt x="4835" y="0"/>
                      <a:pt x="10800" y="0"/>
                    </a:cubicBezTo>
                    <a:cubicBezTo>
                      <a:pt x="16764" y="-1"/>
                      <a:pt x="21599" y="4835"/>
                      <a:pt x="21600" y="10799"/>
                    </a:cubicBezTo>
                    <a:lnTo>
                      <a:pt x="21600" y="10800"/>
                    </a:lnTo>
                    <a:lnTo>
                      <a:pt x="24300" y="10800"/>
                    </a:lnTo>
                    <a:lnTo>
                      <a:pt x="18900" y="16200"/>
                    </a:lnTo>
                    <a:lnTo>
                      <a:pt x="13500" y="10800"/>
                    </a:lnTo>
                    <a:lnTo>
                      <a:pt x="16200" y="1080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3082" name="Group 10"/>
            <p:cNvGrpSpPr>
              <a:grpSpLocks/>
            </p:cNvGrpSpPr>
            <p:nvPr/>
          </p:nvGrpSpPr>
          <p:grpSpPr bwMode="auto">
            <a:xfrm>
              <a:off x="1945883" y="4546917"/>
              <a:ext cx="1289831" cy="478359"/>
              <a:chOff x="4165" y="2886"/>
              <a:chExt cx="1753" cy="650"/>
            </a:xfrm>
          </p:grpSpPr>
          <p:sp>
            <p:nvSpPr>
              <p:cNvPr id="3083" name="Rectangle 11"/>
              <p:cNvSpPr>
                <a:spLocks noChangeArrowheads="1"/>
              </p:cNvSpPr>
              <p:nvPr/>
            </p:nvSpPr>
            <p:spPr bwMode="auto">
              <a:xfrm>
                <a:off x="4375" y="3294"/>
                <a:ext cx="1543" cy="242"/>
              </a:xfrm>
              <a:prstGeom prst="rect">
                <a:avLst/>
              </a:prstGeom>
              <a:solidFill>
                <a:srgbClr val="BFBFBF"/>
              </a:solidFill>
              <a:ln w="9525">
                <a:miter lim="800000"/>
                <a:headEnd/>
                <a:tailEnd/>
              </a:ln>
              <a:scene3d>
                <a:camera prst="legacyPerspectiveTop"/>
                <a:lightRig rig="legacyFlat3" dir="b"/>
              </a:scene3d>
              <a:sp3d extrusionH="887400" prstMaterial="legacyMatte">
                <a:bevelT w="13500" h="13500" prst="angle"/>
                <a:bevelB w="13500" h="13500" prst="angle"/>
                <a:extrusionClr>
                  <a:srgbClr val="BFBFBF"/>
                </a:extrusionClr>
              </a:sp3d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  <a:flatTx/>
              </a:bodyPr>
              <a:lstStyle/>
              <a:p>
                <a:endParaRPr lang="en-US"/>
              </a:p>
            </p:txBody>
          </p:sp>
          <p:sp>
            <p:nvSpPr>
              <p:cNvPr id="3084" name="Oval 12"/>
              <p:cNvSpPr>
                <a:spLocks noChangeArrowheads="1"/>
              </p:cNvSpPr>
              <p:nvPr/>
            </p:nvSpPr>
            <p:spPr bwMode="auto">
              <a:xfrm>
                <a:off x="4779" y="2908"/>
                <a:ext cx="258" cy="258"/>
              </a:xfrm>
              <a:prstGeom prst="ellipse">
                <a:avLst/>
              </a:prstGeom>
              <a:gradFill rotWithShape="0">
                <a:gsLst>
                  <a:gs pos="0">
                    <a:srgbClr val="4F81BD"/>
                  </a:gs>
                  <a:gs pos="100000">
                    <a:srgbClr val="4F81BD">
                      <a:gamma/>
                      <a:tint val="20000"/>
                      <a:invGamma/>
                    </a:srgbClr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085" name="AutoShape 13"/>
              <p:cNvSpPr>
                <a:spLocks noChangeArrowheads="1"/>
              </p:cNvSpPr>
              <p:nvPr/>
            </p:nvSpPr>
            <p:spPr bwMode="auto">
              <a:xfrm>
                <a:off x="4165" y="2920"/>
                <a:ext cx="584" cy="257"/>
              </a:xfrm>
              <a:prstGeom prst="rightArrow">
                <a:avLst>
                  <a:gd name="adj1" fmla="val 50000"/>
                  <a:gd name="adj2" fmla="val 56809"/>
                </a:avLst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086" name="AutoShape 14"/>
              <p:cNvSpPr>
                <a:spLocks noChangeArrowheads="1"/>
              </p:cNvSpPr>
              <p:nvPr/>
            </p:nvSpPr>
            <p:spPr bwMode="auto">
              <a:xfrm>
                <a:off x="5077" y="2886"/>
                <a:ext cx="584" cy="257"/>
              </a:xfrm>
              <a:prstGeom prst="rightArrow">
                <a:avLst>
                  <a:gd name="adj1" fmla="val 50000"/>
                  <a:gd name="adj2" fmla="val 56809"/>
                </a:avLst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22" name="TextBox 21"/>
            <p:cNvSpPr txBox="1"/>
            <p:nvPr/>
          </p:nvSpPr>
          <p:spPr>
            <a:xfrm>
              <a:off x="939049" y="5029200"/>
              <a:ext cx="195655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Rolling or Sliding?</a:t>
              </a:r>
              <a:endParaRPr lang="en-US" dirty="0"/>
            </a:p>
          </p:txBody>
        </p:sp>
      </p:grpSp>
      <p:grpSp>
        <p:nvGrpSpPr>
          <p:cNvPr id="3089" name="Group 17"/>
          <p:cNvGrpSpPr>
            <a:grpSpLocks/>
          </p:cNvGrpSpPr>
          <p:nvPr/>
        </p:nvGrpSpPr>
        <p:grpSpPr bwMode="auto">
          <a:xfrm>
            <a:off x="4337050" y="4311224"/>
            <a:ext cx="4121150" cy="2318176"/>
            <a:chOff x="1430" y="5400"/>
            <a:chExt cx="5771" cy="3956"/>
          </a:xfrm>
        </p:grpSpPr>
        <p:pic>
          <p:nvPicPr>
            <p:cNvPr id="3090" name="Picture 18" descr="before slide amp.jpg"/>
            <p:cNvPicPr>
              <a:picLocks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1430" y="5400"/>
              <a:ext cx="2890" cy="2294"/>
            </a:xfrm>
            <a:prstGeom prst="rect">
              <a:avLst/>
            </a:prstGeom>
            <a:noFill/>
          </p:spPr>
        </p:pic>
        <p:pic>
          <p:nvPicPr>
            <p:cNvPr id="3091" name="Picture 19" descr="after slide amp.jpg"/>
            <p:cNvPicPr>
              <a:picLocks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4310" y="5400"/>
              <a:ext cx="2890" cy="2294"/>
            </a:xfrm>
            <a:prstGeom prst="rect">
              <a:avLst/>
            </a:prstGeom>
            <a:noFill/>
          </p:spPr>
        </p:pic>
        <p:pic>
          <p:nvPicPr>
            <p:cNvPr id="3092" name="Picture 20" descr="poked sliding.jpg"/>
            <p:cNvPicPr>
              <a:picLocks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1431" y="7820"/>
              <a:ext cx="5770" cy="1536"/>
            </a:xfrm>
            <a:prstGeom prst="rect">
              <a:avLst/>
            </a:prstGeom>
            <a:noFill/>
          </p:spPr>
        </p:pic>
        <p:sp>
          <p:nvSpPr>
            <p:cNvPr id="3093" name="Line 21"/>
            <p:cNvSpPr>
              <a:spLocks noChangeShapeType="1"/>
            </p:cNvSpPr>
            <p:nvPr/>
          </p:nvSpPr>
          <p:spPr bwMode="auto">
            <a:xfrm flipH="1">
              <a:off x="2260" y="6610"/>
              <a:ext cx="700" cy="0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 type="triangle" w="med" len="med"/>
            </a:ln>
            <a:effectLst>
              <a:outerShdw blurRad="38100" dist="25400" dir="5400000" algn="ctr" rotWithShape="0">
                <a:srgbClr val="000000">
                  <a:alpha val="35001"/>
                </a:srgbClr>
              </a:outerShdw>
            </a:effectLst>
          </p:spPr>
          <p:txBody>
            <a:bodyPr vert="horz" wrap="square" lIns="91440" tIns="91440" rIns="91440" bIns="9144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35" name="Group 34"/>
          <p:cNvGrpSpPr/>
          <p:nvPr/>
        </p:nvGrpSpPr>
        <p:grpSpPr>
          <a:xfrm>
            <a:off x="685800" y="5452399"/>
            <a:ext cx="2819400" cy="1024601"/>
            <a:chOff x="685800" y="5528599"/>
            <a:chExt cx="2819400" cy="1024601"/>
          </a:xfrm>
        </p:grpSpPr>
        <p:sp>
          <p:nvSpPr>
            <p:cNvPr id="31" name="Rectangle 30"/>
            <p:cNvSpPr/>
            <p:nvPr/>
          </p:nvSpPr>
          <p:spPr>
            <a:xfrm>
              <a:off x="685800" y="6324600"/>
              <a:ext cx="2819400" cy="228600"/>
            </a:xfrm>
            <a:prstGeom prst="rect">
              <a:avLst/>
            </a:prstGeom>
            <a:solidFill>
              <a:srgbClr val="929292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Oval 31"/>
            <p:cNvSpPr/>
            <p:nvPr/>
          </p:nvSpPr>
          <p:spPr>
            <a:xfrm>
              <a:off x="1437959" y="6000119"/>
              <a:ext cx="324481" cy="324481"/>
            </a:xfrm>
            <a:prstGeom prst="ellipse">
              <a:avLst/>
            </a:prstGeom>
            <a:gradFill flip="none" rotWithShape="1">
              <a:gsLst>
                <a:gs pos="0">
                  <a:srgbClr val="82ABD7"/>
                </a:gs>
                <a:gs pos="100000">
                  <a:srgbClr val="FFFFFF"/>
                </a:gs>
              </a:gsLst>
              <a:path path="circle">
                <a:fillToRect l="50000" t="50000" r="50000" b="50000"/>
              </a:path>
              <a:tileRect/>
            </a:gra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Isosceles Triangle 32"/>
            <p:cNvSpPr/>
            <p:nvPr/>
          </p:nvSpPr>
          <p:spPr>
            <a:xfrm flipV="1">
              <a:off x="1339850" y="5528599"/>
              <a:ext cx="228600" cy="796001"/>
            </a:xfrm>
            <a:prstGeom prst="triangle">
              <a:avLst/>
            </a:prstGeom>
            <a:solidFill>
              <a:srgbClr val="FFFF00"/>
            </a:solidFill>
            <a:ln>
              <a:noFill/>
            </a:ln>
            <a:scene3d>
              <a:camera prst="orthographicFront">
                <a:rot lat="0" lon="0" rev="20880000"/>
              </a:camera>
              <a:lightRig rig="threePt" dir="t"/>
            </a:scene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Right Arrow 33"/>
            <p:cNvSpPr/>
            <p:nvPr/>
          </p:nvSpPr>
          <p:spPr>
            <a:xfrm>
              <a:off x="1589535" y="5686647"/>
              <a:ext cx="696465" cy="256953"/>
            </a:xfrm>
            <a:prstGeom prst="rightArrow">
              <a:avLst/>
            </a:prstGeom>
            <a:solidFill>
              <a:srgbClr val="FF0000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70</TotalTime>
  <Words>197</Words>
  <Application>Microsoft Macintosh PowerPoint</Application>
  <PresentationFormat>On-screen Show (4:3)</PresentationFormat>
  <Paragraphs>6</Paragraphs>
  <Slides>1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>USF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Garret Matthews</dc:creator>
  <cp:lastModifiedBy>Garret Matthews</cp:lastModifiedBy>
  <cp:revision>2</cp:revision>
  <dcterms:created xsi:type="dcterms:W3CDTF">2010-10-02T06:06:45Z</dcterms:created>
  <dcterms:modified xsi:type="dcterms:W3CDTF">2010-10-02T07:17:06Z</dcterms:modified>
</cp:coreProperties>
</file>