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2ABD7"/>
    <a:srgbClr val="9292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5939-4542-424F-B440-055097113131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50449-DC13-544B-B34E-CFC7678988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Investigation of Rolling and Sliding Nanometer Scale Objects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8865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W. Garrett Matthews, Department of Physics, University of South Florida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This work seeks to discover </a:t>
            </a:r>
            <a:r>
              <a:rPr lang="en-US" sz="1400" dirty="0"/>
              <a:t>how the method by which sustained translations of </a:t>
            </a:r>
            <a:r>
              <a:rPr lang="en-US" sz="1400" dirty="0" err="1"/>
              <a:t>nanoscale</a:t>
            </a:r>
            <a:r>
              <a:rPr lang="en-US" sz="1400" dirty="0"/>
              <a:t> particles across their abutting surfaces is determined by their material properties – can we predict whether a given particle will slide or roll?  We</a:t>
            </a:r>
            <a:r>
              <a:rPr lang="en-US" sz="1400" dirty="0" smtClean="0"/>
              <a:t> are testing </a:t>
            </a:r>
            <a:r>
              <a:rPr lang="en-US" sz="1400" dirty="0"/>
              <a:t>the hypothesis that the linear dimensions, interfacial surface energy, and elasticity determine the tendency to slide versus roll when lateral forces are applied to </a:t>
            </a:r>
            <a:r>
              <a:rPr lang="en-US" sz="1400" dirty="0" err="1"/>
              <a:t>nanoscale</a:t>
            </a:r>
            <a:r>
              <a:rPr lang="en-US" sz="1400" dirty="0"/>
              <a:t> spherical objects.  The interplay between these properties</a:t>
            </a:r>
            <a:r>
              <a:rPr lang="en-US" sz="1400" dirty="0" smtClean="0"/>
              <a:t> determines </a:t>
            </a:r>
            <a:r>
              <a:rPr lang="en-US" sz="1400" dirty="0"/>
              <a:t>the transition point where a rolling mode of translocation (preferred for macroscopic objects) changes to a sliding mode.  It is this transition point as a function of the stated variables that we seek to map and model</a:t>
            </a:r>
            <a:r>
              <a:rPr lang="en-US" sz="1400" dirty="0" smtClean="0"/>
              <a:t>.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1400" dirty="0"/>
              <a:t>We</a:t>
            </a:r>
            <a:r>
              <a:rPr lang="en-US" sz="1400" dirty="0" smtClean="0"/>
              <a:t> are using lateral </a:t>
            </a:r>
            <a:r>
              <a:rPr lang="en-US" sz="1400" dirty="0"/>
              <a:t>force microscopy to measure the force required to translate asymmetric, </a:t>
            </a:r>
            <a:r>
              <a:rPr lang="en-US" sz="1400" dirty="0" err="1"/>
              <a:t>nanoscale</a:t>
            </a:r>
            <a:r>
              <a:rPr lang="en-US" sz="1400" dirty="0"/>
              <a:t> particles of controlled size, surface chemistry, and </a:t>
            </a:r>
            <a:r>
              <a:rPr lang="en-US" sz="1400" dirty="0" err="1"/>
              <a:t>moduli</a:t>
            </a:r>
            <a:r>
              <a:rPr lang="en-US" sz="1400" dirty="0"/>
              <a:t>.  The force traces recorded</a:t>
            </a:r>
            <a:r>
              <a:rPr lang="en-US" sz="1400" dirty="0" smtClean="0"/>
              <a:t> are being </a:t>
            </a:r>
            <a:r>
              <a:rPr lang="en-US" sz="1400" dirty="0"/>
              <a:t>analyzed for periodic features that can be correlated to the surface topography of the particles as a test </a:t>
            </a:r>
            <a:r>
              <a:rPr lang="en-US" sz="1400"/>
              <a:t>for </a:t>
            </a:r>
            <a:r>
              <a:rPr lang="en-US" sz="1400" smtClean="0"/>
              <a:t>rolling.</a:t>
            </a:r>
          </a:p>
          <a:p>
            <a:pPr algn="just"/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03735" y="4343400"/>
            <a:ext cx="2601465" cy="978932"/>
            <a:chOff x="634249" y="4419600"/>
            <a:chExt cx="2601465" cy="978932"/>
          </a:xfrm>
        </p:grpSpPr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634249" y="4419600"/>
              <a:ext cx="1240533" cy="605676"/>
              <a:chOff x="2175" y="2693"/>
              <a:chExt cx="1686" cy="823"/>
            </a:xfrm>
          </p:grpSpPr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318" y="3274"/>
                <a:ext cx="1543" cy="242"/>
              </a:xfrm>
              <a:prstGeom prst="rect">
                <a:avLst/>
              </a:prstGeom>
              <a:solidFill>
                <a:srgbClr val="BFBFBF"/>
              </a:soli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BFBFB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2774" y="2693"/>
                <a:ext cx="530" cy="529"/>
              </a:xfrm>
              <a:prstGeom prst="ellipse">
                <a:avLst/>
              </a:prstGeom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>
                <a:off x="2175" y="2817"/>
                <a:ext cx="584" cy="257"/>
              </a:xfrm>
              <a:prstGeom prst="rightArrow">
                <a:avLst>
                  <a:gd name="adj1" fmla="val 50000"/>
                  <a:gd name="adj2" fmla="val 56809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>
                <a:off x="2839" y="2772"/>
                <a:ext cx="373" cy="405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800 w 21600"/>
                  <a:gd name="T5" fmla="*/ -1 h 21600"/>
                  <a:gd name="T6" fmla="*/ 2699 w 21600"/>
                  <a:gd name="T7" fmla="*/ 10799 h 21600"/>
                  <a:gd name="T8" fmla="*/ 10800 w 21600"/>
                  <a:gd name="T9" fmla="*/ 5399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-1" y="10799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82" name="Group 10"/>
            <p:cNvGrpSpPr>
              <a:grpSpLocks/>
            </p:cNvGrpSpPr>
            <p:nvPr/>
          </p:nvGrpSpPr>
          <p:grpSpPr bwMode="auto">
            <a:xfrm>
              <a:off x="1945883" y="4546917"/>
              <a:ext cx="1289831" cy="478359"/>
              <a:chOff x="4165" y="2886"/>
              <a:chExt cx="1753" cy="650"/>
            </a:xfrm>
          </p:grpSpPr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375" y="3294"/>
                <a:ext cx="1543" cy="242"/>
              </a:xfrm>
              <a:prstGeom prst="rect">
                <a:avLst/>
              </a:prstGeom>
              <a:solidFill>
                <a:srgbClr val="BFBFBF"/>
              </a:solidFill>
              <a:ln w="9525">
                <a:miter lim="800000"/>
                <a:headEnd/>
                <a:tailEnd/>
              </a:ln>
              <a:scene3d>
                <a:camera prst="legacyPerspectiveTop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BFBFB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4779" y="2908"/>
                <a:ext cx="258" cy="258"/>
              </a:xfrm>
              <a:prstGeom prst="ellipse">
                <a:avLst/>
              </a:prstGeom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5" name="AutoShape 13"/>
              <p:cNvSpPr>
                <a:spLocks noChangeArrowheads="1"/>
              </p:cNvSpPr>
              <p:nvPr/>
            </p:nvSpPr>
            <p:spPr bwMode="auto">
              <a:xfrm>
                <a:off x="4165" y="2920"/>
                <a:ext cx="584" cy="257"/>
              </a:xfrm>
              <a:prstGeom prst="rightArrow">
                <a:avLst>
                  <a:gd name="adj1" fmla="val 50000"/>
                  <a:gd name="adj2" fmla="val 56809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AutoShape 14"/>
              <p:cNvSpPr>
                <a:spLocks noChangeArrowheads="1"/>
              </p:cNvSpPr>
              <p:nvPr/>
            </p:nvSpPr>
            <p:spPr bwMode="auto">
              <a:xfrm>
                <a:off x="5077" y="2886"/>
                <a:ext cx="584" cy="257"/>
              </a:xfrm>
              <a:prstGeom prst="rightArrow">
                <a:avLst>
                  <a:gd name="adj1" fmla="val 50000"/>
                  <a:gd name="adj2" fmla="val 56809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939049" y="5029200"/>
              <a:ext cx="19565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Rolling or Sliding?</a:t>
              </a:r>
              <a:endParaRPr lang="en-US" dirty="0"/>
            </a:p>
          </p:txBody>
        </p:sp>
      </p:grp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4337050" y="4311224"/>
            <a:ext cx="4121150" cy="2318176"/>
            <a:chOff x="1430" y="5400"/>
            <a:chExt cx="5771" cy="3956"/>
          </a:xfrm>
        </p:grpSpPr>
        <p:pic>
          <p:nvPicPr>
            <p:cNvPr id="3090" name="Picture 18" descr="before slide amp.jpg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0" y="5400"/>
              <a:ext cx="2890" cy="2294"/>
            </a:xfrm>
            <a:prstGeom prst="rect">
              <a:avLst/>
            </a:prstGeom>
            <a:noFill/>
          </p:spPr>
        </p:pic>
        <p:pic>
          <p:nvPicPr>
            <p:cNvPr id="3091" name="Picture 19" descr="after slide amp.jpg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0" y="5400"/>
              <a:ext cx="2890" cy="2294"/>
            </a:xfrm>
            <a:prstGeom prst="rect">
              <a:avLst/>
            </a:prstGeom>
            <a:noFill/>
          </p:spPr>
        </p:pic>
        <p:pic>
          <p:nvPicPr>
            <p:cNvPr id="3092" name="Picture 20" descr="poked sliding.jpg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31" y="7820"/>
              <a:ext cx="5770" cy="1536"/>
            </a:xfrm>
            <a:prstGeom prst="rect">
              <a:avLst/>
            </a:prstGeom>
            <a:noFill/>
          </p:spPr>
        </p:pic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2260" y="6610"/>
              <a:ext cx="70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5800" y="5452399"/>
            <a:ext cx="2819400" cy="1024601"/>
            <a:chOff x="685800" y="5528599"/>
            <a:chExt cx="2819400" cy="1024601"/>
          </a:xfrm>
        </p:grpSpPr>
        <p:sp>
          <p:nvSpPr>
            <p:cNvPr id="31" name="Rectangle 30"/>
            <p:cNvSpPr/>
            <p:nvPr/>
          </p:nvSpPr>
          <p:spPr>
            <a:xfrm>
              <a:off x="685800" y="6324600"/>
              <a:ext cx="2819400" cy="228600"/>
            </a:xfrm>
            <a:prstGeom prst="rect">
              <a:avLst/>
            </a:prstGeom>
            <a:solidFill>
              <a:srgbClr val="92929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437959" y="6000119"/>
              <a:ext cx="324481" cy="324481"/>
            </a:xfrm>
            <a:prstGeom prst="ellipse">
              <a:avLst/>
            </a:prstGeom>
            <a:gradFill flip="none" rotWithShape="1">
              <a:gsLst>
                <a:gs pos="0">
                  <a:srgbClr val="82ABD7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flipV="1">
              <a:off x="1339850" y="5528599"/>
              <a:ext cx="228600" cy="796001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>
                <a:rot lat="0" lon="0" rev="2088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1589535" y="5686647"/>
              <a:ext cx="696465" cy="256953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197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Garret Matthews</dc:creator>
  <cp:lastModifiedBy>Garret Matthews</cp:lastModifiedBy>
  <cp:revision>2</cp:revision>
  <dcterms:created xsi:type="dcterms:W3CDTF">2010-10-02T06:06:45Z</dcterms:created>
  <dcterms:modified xsi:type="dcterms:W3CDTF">2010-10-02T07:17:06Z</dcterms:modified>
</cp:coreProperties>
</file>