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A958"/>
    <a:srgbClr val="990000"/>
    <a:srgbClr val="9933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332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990000">
                  <a:shade val="30000"/>
                  <a:satMod val="115000"/>
                </a:srgbClr>
              </a:gs>
              <a:gs pos="50000">
                <a:srgbClr val="990000">
                  <a:shade val="67500"/>
                  <a:satMod val="115000"/>
                </a:srgbClr>
              </a:gs>
              <a:gs pos="100000">
                <a:srgbClr val="990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AB19A-0386-489D-B500-E4F06474C0A9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8430-F370-40DC-BB4F-85830634D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jpe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7506" y="-257175"/>
            <a:ext cx="8014439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Ionic Liquid Mobility in </a:t>
            </a:r>
            <a:r>
              <a:rPr lang="en-US" sz="2400" b="1" dirty="0" err="1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Electroactive</a:t>
            </a:r>
            <a:r>
              <a:rPr lang="en-US" sz="2400" b="1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Polymers</a:t>
            </a:r>
            <a:endParaRPr lang="en-US" sz="2400" b="1" dirty="0">
              <a:solidFill>
                <a:srgbClr val="BCA95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4411" y="546847"/>
            <a:ext cx="6947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Jennifer A. Irvin, Department of Chemistry &amp; Biochemistry, Texas State University,  San Marcos, TX 78666 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8130" y="1305291"/>
            <a:ext cx="8716488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tabLst>
                <a:tab pos="463550" algn="l"/>
              </a:tabLst>
            </a:pP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	Ionic 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liquid electrolytes significantly enhance stability and performance of </a:t>
            </a:r>
            <a:r>
              <a:rPr lang="en-US" dirty="0" err="1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electroactive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polymer-based devices, but little is known about how ionic liquids move in and out of </a:t>
            </a:r>
            <a:r>
              <a:rPr lang="en-US" dirty="0" err="1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electroactive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polymers.  The ion transport processes in </a:t>
            </a:r>
            <a:r>
              <a:rPr lang="en-US" dirty="0" err="1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electroactive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polymers play an important role in morphology, stability, and electrochemical properties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en-US" dirty="0">
              <a:solidFill>
                <a:srgbClr val="BCA958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C:\Documents and Settings\ji12\My Documents\Miscellaneous\TXST_Primary_V_3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25" y="56465"/>
            <a:ext cx="1277462" cy="1142492"/>
          </a:xfrm>
          <a:prstGeom prst="rect">
            <a:avLst/>
          </a:prstGeom>
          <a:noFill/>
        </p:spPr>
      </p:pic>
      <p:sp>
        <p:nvSpPr>
          <p:cNvPr id="2383" name="Rectangle 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82" name="Object 334"/>
          <p:cNvGraphicFramePr>
            <a:graphicFrameLocks noChangeAspect="1"/>
          </p:cNvGraphicFramePr>
          <p:nvPr/>
        </p:nvGraphicFramePr>
        <p:xfrm>
          <a:off x="7952798" y="2730121"/>
          <a:ext cx="1022350" cy="1252538"/>
        </p:xfrm>
        <a:graphic>
          <a:graphicData uri="http://schemas.openxmlformats.org/presentationml/2006/ole">
            <p:oleObj spid="_x0000_s2382" name="CS ChemDraw Drawing" r:id="rId4" imgW="1317960" imgH="1605240" progId="ChemDraw.Document.6.0">
              <p:embed/>
            </p:oleObj>
          </a:graphicData>
        </a:graphic>
      </p:graphicFrame>
      <p:pic>
        <p:nvPicPr>
          <p:cNvPr id="2387" name="Picture 339"/>
          <p:cNvPicPr>
            <a:picLocks noChangeAspect="1" noChangeArrowheads="1"/>
          </p:cNvPicPr>
          <p:nvPr/>
        </p:nvPicPr>
        <p:blipFill>
          <a:blip r:embed="rId5" cstate="print"/>
          <a:srcRect t="2815" b="15241"/>
          <a:stretch>
            <a:fillRect/>
          </a:stretch>
        </p:blipFill>
        <p:spPr bwMode="auto">
          <a:xfrm>
            <a:off x="68780" y="2813456"/>
            <a:ext cx="5227618" cy="1777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" name="Object 335"/>
          <p:cNvGraphicFramePr>
            <a:graphicFrameLocks noChangeAspect="1"/>
          </p:cNvGraphicFramePr>
          <p:nvPr/>
        </p:nvGraphicFramePr>
        <p:xfrm>
          <a:off x="5423746" y="2947982"/>
          <a:ext cx="2524125" cy="960437"/>
        </p:xfrm>
        <a:graphic>
          <a:graphicData uri="http://schemas.openxmlformats.org/presentationml/2006/ole">
            <p:oleObj spid="_x0000_s2383" name="CS ChemDraw Drawing" r:id="rId6" imgW="2524680" imgH="960120" progId="ChemDraw.Document.6.0">
              <p:embed/>
            </p:oleObj>
          </a:graphicData>
        </a:graphic>
      </p:graphicFrame>
      <p:sp>
        <p:nvSpPr>
          <p:cNvPr id="2385" name="Rectangle 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8131" y="4762006"/>
            <a:ext cx="521326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For p-doping in PEDOT:</a:t>
            </a:r>
          </a:p>
          <a:p>
            <a:pPr marL="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Anion-dominant in 0.1M EMIBTI/CH</a:t>
            </a:r>
            <a:r>
              <a:rPr lang="en-US" baseline="-25000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CN</a:t>
            </a:r>
          </a:p>
          <a:p>
            <a:pPr marL="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Cation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-dominant in neat EMIBTI</a:t>
            </a:r>
          </a:p>
          <a:p>
            <a:pPr marL="344488" indent="-119063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When PEDOT grown in 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0.1M 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EMIBTI/CH</a:t>
            </a:r>
            <a:r>
              <a:rPr lang="en-US" baseline="-25000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solidFill>
                  <a:srgbClr val="BCA958"/>
                </a:solidFill>
                <a:latin typeface="Arial" pitchFamily="34" charset="0"/>
                <a:cs typeface="Arial" pitchFamily="34" charset="0"/>
              </a:rPr>
              <a:t>CN is cycled in neat EMIBTI, PEDOT no longer oxidizes/reduces effectively</a:t>
            </a:r>
            <a:endParaRPr lang="en-US" dirty="0">
              <a:solidFill>
                <a:srgbClr val="BCA958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70433" y="4227618"/>
            <a:ext cx="3716919" cy="2535382"/>
            <a:chOff x="5441683" y="4322618"/>
            <a:chExt cx="3716919" cy="2535382"/>
          </a:xfrm>
        </p:grpSpPr>
        <p:pic>
          <p:nvPicPr>
            <p:cNvPr id="3" name="Picture 33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441683" y="4322618"/>
              <a:ext cx="3716919" cy="253538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5652654" y="4322618"/>
              <a:ext cx="34913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Effect of Changing Electrolyte on </a:t>
              </a:r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Electroactivity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33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 Ionic Liquid Mobility in Electroactive Polymers</vt:lpstr>
    </vt:vector>
  </TitlesOfParts>
  <Company>Texas State University - San Marcos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Chemistry and Physics of n-Doping Electroactive Polymers: Computationally Directed Synthesis  for Improved Performance</dc:title>
  <dc:creator>Jennifer Irvin</dc:creator>
  <cp:lastModifiedBy>Jennifer Irvin</cp:lastModifiedBy>
  <cp:revision>23</cp:revision>
  <dcterms:created xsi:type="dcterms:W3CDTF">2010-01-14T23:21:38Z</dcterms:created>
  <dcterms:modified xsi:type="dcterms:W3CDTF">2010-10-01T23:10:02Z</dcterms:modified>
</cp:coreProperties>
</file>