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0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BEDF04-FAA7-4604-B4FB-2D362A9E75BB}" type="datetimeFigureOut">
              <a:rPr lang="en-US" smtClean="0"/>
              <a:pPr/>
              <a:t>9/29/2010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F2459D-7F76-486B-AFC0-8ABFF73FDED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3F2459D-7F76-486B-AFC0-8ABFF73FDED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D548F12-2DE6-429A-8719-C58E276C24F3}" type="datetimeFigureOut">
              <a:rPr lang="en-US" smtClean="0"/>
              <a:pPr/>
              <a:t>9/29/2010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94588CB-0180-47BC-B5F3-12D003535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9/29/2010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9/29/2010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548F12-2DE6-429A-8719-C58E276C24F3}" type="datetimeFigureOut">
              <a:rPr lang="en-US" smtClean="0"/>
              <a:pPr/>
              <a:t>9/29/2010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D548F12-2DE6-429A-8719-C58E276C24F3}" type="datetimeFigureOut">
              <a:rPr lang="en-US" smtClean="0"/>
              <a:pPr/>
              <a:t>9/29/2010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588CB-0180-47BC-B5F3-12D003535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548F12-2DE6-429A-8719-C58E276C24F3}" type="datetimeFigureOut">
              <a:rPr lang="en-US" smtClean="0"/>
              <a:pPr/>
              <a:t>9/29/2010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548F12-2DE6-429A-8719-C58E276C24F3}" type="datetimeFigureOut">
              <a:rPr lang="en-US" smtClean="0"/>
              <a:pPr/>
              <a:t>9/29/2010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548F12-2DE6-429A-8719-C58E276C24F3}" type="datetimeFigureOut">
              <a:rPr lang="en-US" smtClean="0"/>
              <a:pPr/>
              <a:t>9/29/2010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548F12-2DE6-429A-8719-C58E276C24F3}" type="datetimeFigureOut">
              <a:rPr lang="en-US" smtClean="0"/>
              <a:pPr/>
              <a:t>9/29/2010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548F12-2DE6-429A-8719-C58E276C24F3}" type="datetimeFigureOut">
              <a:rPr lang="en-US" smtClean="0"/>
              <a:pPr/>
              <a:t>9/29/2010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588CB-0180-47BC-B5F3-12D003535E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D548F12-2DE6-429A-8719-C58E276C24F3}" type="datetimeFigureOut">
              <a:rPr lang="en-US" smtClean="0"/>
              <a:pPr/>
              <a:t>9/29/2010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94588CB-0180-47BC-B5F3-12D003535E6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D548F12-2DE6-429A-8719-C58E276C24F3}" type="datetimeFigureOut">
              <a:rPr lang="en-US" smtClean="0"/>
              <a:pPr/>
              <a:t>9/29/2010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4588CB-0180-47BC-B5F3-12D003535E6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 Id="rId9"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42937"/>
            <a:ext cx="7162800" cy="954107"/>
          </a:xfrm>
          <a:prstGeom prst="rect">
            <a:avLst/>
          </a:prstGeom>
          <a:noFill/>
        </p:spPr>
        <p:txBody>
          <a:bodyPr wrap="square" rtlCol="0">
            <a:spAutoFit/>
          </a:bodyPr>
          <a:lstStyle/>
          <a:p>
            <a:pPr algn="ctr"/>
            <a:r>
              <a:rPr lang="en-US" sz="2800" dirty="0" smtClean="0">
                <a:solidFill>
                  <a:srgbClr val="92D050"/>
                </a:solidFill>
              </a:rPr>
              <a:t>N-Heterocyclic </a:t>
            </a:r>
            <a:r>
              <a:rPr lang="en-US" sz="2800" dirty="0" err="1" smtClean="0">
                <a:solidFill>
                  <a:srgbClr val="92D050"/>
                </a:solidFill>
              </a:rPr>
              <a:t>Carbenes</a:t>
            </a:r>
            <a:r>
              <a:rPr lang="en-US" sz="2800" dirty="0" smtClean="0">
                <a:solidFill>
                  <a:srgbClr val="92D050"/>
                </a:solidFill>
              </a:rPr>
              <a:t> in Iron-Catalyzed Cross-Coupling Reactions</a:t>
            </a:r>
            <a:endParaRPr lang="en-US" sz="2800" dirty="0">
              <a:solidFill>
                <a:srgbClr val="92D050"/>
              </a:solidFill>
            </a:endParaRPr>
          </a:p>
        </p:txBody>
      </p:sp>
      <p:sp>
        <p:nvSpPr>
          <p:cNvPr id="5" name="TextBox 4"/>
          <p:cNvSpPr txBox="1"/>
          <p:nvPr/>
        </p:nvSpPr>
        <p:spPr>
          <a:xfrm>
            <a:off x="609600" y="1597044"/>
            <a:ext cx="7391400" cy="369332"/>
          </a:xfrm>
          <a:prstGeom prst="rect">
            <a:avLst/>
          </a:prstGeom>
          <a:noFill/>
        </p:spPr>
        <p:txBody>
          <a:bodyPr wrap="square" rtlCol="0">
            <a:spAutoFit/>
          </a:bodyPr>
          <a:lstStyle/>
          <a:p>
            <a:r>
              <a:rPr lang="en-US" dirty="0" smtClean="0"/>
              <a:t>Marc C. Perry, Department of Chemistry, University of Alaska Anchorage</a:t>
            </a:r>
            <a:endParaRPr lang="en-US" dirty="0"/>
          </a:p>
        </p:txBody>
      </p:sp>
      <p:sp>
        <p:nvSpPr>
          <p:cNvPr id="6" name="TextBox 5"/>
          <p:cNvSpPr txBox="1"/>
          <p:nvPr/>
        </p:nvSpPr>
        <p:spPr>
          <a:xfrm>
            <a:off x="609600" y="1978044"/>
            <a:ext cx="7772400" cy="2031325"/>
          </a:xfrm>
          <a:prstGeom prst="rect">
            <a:avLst/>
          </a:prstGeom>
          <a:noFill/>
        </p:spPr>
        <p:txBody>
          <a:bodyPr wrap="square" rtlCol="0">
            <a:spAutoFit/>
          </a:bodyPr>
          <a:lstStyle/>
          <a:p>
            <a:r>
              <a:rPr lang="en-US" sz="1400" dirty="0" smtClean="0"/>
              <a:t>Although the iron-catalyzed cross-coupling of aryl chlorides and alkyl </a:t>
            </a:r>
            <a:r>
              <a:rPr lang="en-US" sz="1400" dirty="0" err="1" smtClean="0"/>
              <a:t>Grignards</a:t>
            </a:r>
            <a:r>
              <a:rPr lang="en-US" sz="1400" dirty="0" smtClean="0"/>
              <a:t> has received significant attention, there are still some challenges that need to be addressed in order to broaden the scope of the types of substrates that can be used.  Currently, there is no good method for the general cross-coupling of secondary alkyl </a:t>
            </a:r>
            <a:r>
              <a:rPr lang="en-US" sz="1400" dirty="0" err="1" smtClean="0"/>
              <a:t>Grignards</a:t>
            </a:r>
            <a:r>
              <a:rPr lang="en-US" sz="1400" dirty="0" smtClean="0"/>
              <a:t>, and successful cross-couplings of </a:t>
            </a:r>
            <a:r>
              <a:rPr lang="en-US" sz="1400" dirty="0" err="1" smtClean="0"/>
              <a:t>unactivated</a:t>
            </a:r>
            <a:r>
              <a:rPr lang="en-US" sz="1400" dirty="0" smtClean="0"/>
              <a:t> aryl chlorides have not been reported.  </a:t>
            </a:r>
            <a:r>
              <a:rPr lang="en-US" sz="1400" dirty="0" smtClean="0"/>
              <a:t>We investigated the use of N-heterocyclic </a:t>
            </a:r>
            <a:r>
              <a:rPr lang="en-US" sz="1400" dirty="0" err="1" smtClean="0"/>
              <a:t>carbenes</a:t>
            </a:r>
            <a:r>
              <a:rPr lang="en-US" sz="1400" dirty="0" smtClean="0"/>
              <a:t> as </a:t>
            </a:r>
            <a:r>
              <a:rPr lang="en-US" sz="1400" dirty="0" err="1" smtClean="0"/>
              <a:t>ligands</a:t>
            </a:r>
            <a:r>
              <a:rPr lang="en-US" sz="1400" dirty="0" smtClean="0"/>
              <a:t> in the iron-catalyzed cross-coupling of </a:t>
            </a:r>
            <a:r>
              <a:rPr lang="en-US" sz="1400" dirty="0" err="1" smtClean="0"/>
              <a:t>unactivated</a:t>
            </a:r>
            <a:r>
              <a:rPr lang="en-US" sz="1400" dirty="0" smtClean="0"/>
              <a:t> aryl chlorides with alkyl Grignard reagents.  We found that primary Grignard reagents coupled in high yields even with highly electron rich aryl chlorides while secondary alkyl Grignard reagents coupled in low yields with moderate branched to </a:t>
            </a:r>
            <a:r>
              <a:rPr lang="en-US" sz="1400" smtClean="0"/>
              <a:t>linear ratios</a:t>
            </a:r>
            <a:r>
              <a:rPr lang="en-US" sz="1400" dirty="0" smtClean="0"/>
              <a:t>.</a:t>
            </a:r>
            <a:endParaRPr lang="en-US" sz="1400" dirty="0"/>
          </a:p>
        </p:txBody>
      </p:sp>
      <p:grpSp>
        <p:nvGrpSpPr>
          <p:cNvPr id="14" name="Group 13"/>
          <p:cNvGrpSpPr/>
          <p:nvPr/>
        </p:nvGrpSpPr>
        <p:grpSpPr>
          <a:xfrm>
            <a:off x="3048000" y="3919537"/>
            <a:ext cx="2895600" cy="1524000"/>
            <a:chOff x="2869425" y="3429000"/>
            <a:chExt cx="2895600" cy="1524000"/>
          </a:xfrm>
        </p:grpSpPr>
        <p:sp>
          <p:nvSpPr>
            <p:cNvPr id="13" name="Oval 12"/>
            <p:cNvSpPr/>
            <p:nvPr/>
          </p:nvSpPr>
          <p:spPr>
            <a:xfrm>
              <a:off x="2869425" y="3429000"/>
              <a:ext cx="2895600" cy="1524000"/>
            </a:xfrm>
            <a:prstGeom prst="ellipse">
              <a:avLst/>
            </a:prstGeom>
            <a:solidFill>
              <a:schemeClr val="tx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391536" y="3612444"/>
              <a:ext cx="2286000" cy="369332"/>
            </a:xfrm>
            <a:prstGeom prst="rect">
              <a:avLst/>
            </a:prstGeom>
            <a:noFill/>
          </p:spPr>
          <p:txBody>
            <a:bodyPr wrap="square" rtlCol="0">
              <a:spAutoFit/>
            </a:bodyPr>
            <a:lstStyle/>
            <a:p>
              <a:r>
                <a:rPr lang="en-US" dirty="0" smtClean="0"/>
                <a:t>FeCl</a:t>
              </a:r>
              <a:r>
                <a:rPr lang="en-US" baseline="-25000" dirty="0" smtClean="0"/>
                <a:t>2 </a:t>
              </a:r>
              <a:r>
                <a:rPr lang="en-US" dirty="0" smtClean="0"/>
                <a:t>(5 mol%)</a:t>
              </a:r>
              <a:endParaRPr lang="en-US" dirty="0"/>
            </a:p>
          </p:txBody>
        </p:sp>
        <p:sp>
          <p:nvSpPr>
            <p:cNvPr id="9" name="TextBox 8"/>
            <p:cNvSpPr txBox="1"/>
            <p:nvPr/>
          </p:nvSpPr>
          <p:spPr>
            <a:xfrm>
              <a:off x="3543936" y="4005112"/>
              <a:ext cx="1306689" cy="369332"/>
            </a:xfrm>
            <a:prstGeom prst="rect">
              <a:avLst/>
            </a:prstGeom>
            <a:noFill/>
          </p:spPr>
          <p:txBody>
            <a:bodyPr wrap="square" rtlCol="0">
              <a:spAutoFit/>
            </a:bodyPr>
            <a:lstStyle/>
            <a:p>
              <a:r>
                <a:rPr lang="en-US" dirty="0" smtClean="0"/>
                <a:t>THF, 70 </a:t>
              </a:r>
              <a:r>
                <a:rPr lang="en-US" baseline="30000" dirty="0" smtClean="0"/>
                <a:t>0</a:t>
              </a:r>
              <a:r>
                <a:rPr lang="en-US" dirty="0" smtClean="0"/>
                <a:t>C</a:t>
              </a:r>
              <a:endParaRPr lang="en-US" dirty="0"/>
            </a:p>
          </p:txBody>
        </p:sp>
        <p:sp>
          <p:nvSpPr>
            <p:cNvPr id="10" name="TextBox 9"/>
            <p:cNvSpPr txBox="1"/>
            <p:nvPr/>
          </p:nvSpPr>
          <p:spPr>
            <a:xfrm>
              <a:off x="3372345" y="4374444"/>
              <a:ext cx="1750159" cy="369332"/>
            </a:xfrm>
            <a:prstGeom prst="rect">
              <a:avLst/>
            </a:prstGeom>
            <a:noFill/>
          </p:spPr>
          <p:txBody>
            <a:bodyPr wrap="none" rtlCol="0">
              <a:spAutoFit/>
            </a:bodyPr>
            <a:lstStyle/>
            <a:p>
              <a:r>
                <a:rPr lang="en-US" dirty="0" smtClean="0">
                  <a:solidFill>
                    <a:srgbClr val="FFC000"/>
                  </a:solidFill>
                </a:rPr>
                <a:t>NHC</a:t>
              </a:r>
              <a:r>
                <a:rPr lang="en-US" dirty="0" smtClean="0">
                  <a:solidFill>
                    <a:srgbClr val="FFC000"/>
                  </a:solidFill>
                </a:rPr>
                <a:t> </a:t>
              </a:r>
              <a:r>
                <a:rPr lang="en-US" dirty="0" smtClean="0">
                  <a:solidFill>
                    <a:srgbClr val="FFC000"/>
                  </a:solidFill>
                </a:rPr>
                <a:t>(10 mol%)</a:t>
              </a:r>
              <a:endParaRPr lang="en-US" dirty="0">
                <a:solidFill>
                  <a:srgbClr val="FFC000"/>
                </a:solidFill>
              </a:endParaRPr>
            </a:p>
          </p:txBody>
        </p:sp>
      </p:grpSp>
      <p:sp>
        <p:nvSpPr>
          <p:cNvPr id="15" name="Bent-Up Arrow 14"/>
          <p:cNvSpPr/>
          <p:nvPr/>
        </p:nvSpPr>
        <p:spPr>
          <a:xfrm rot="10800000">
            <a:off x="1600200" y="4605337"/>
            <a:ext cx="1371600" cy="609600"/>
          </a:xfrm>
          <a:prstGeom prst="bentUpArrow">
            <a:avLst/>
          </a:prstGeom>
          <a:solidFill>
            <a:schemeClr val="bg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Up Arrow 17"/>
          <p:cNvSpPr/>
          <p:nvPr/>
        </p:nvSpPr>
        <p:spPr>
          <a:xfrm rot="10800000" flipH="1">
            <a:off x="6019801" y="4605337"/>
            <a:ext cx="1371602" cy="609600"/>
          </a:xfrm>
          <a:prstGeom prst="bentUpArrow">
            <a:avLst/>
          </a:prstGeom>
          <a:solidFill>
            <a:schemeClr val="bg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374" name="Object 14"/>
          <p:cNvGraphicFramePr>
            <a:graphicFrameLocks noChangeAspect="1"/>
          </p:cNvGraphicFramePr>
          <p:nvPr/>
        </p:nvGraphicFramePr>
        <p:xfrm>
          <a:off x="2057400" y="4822824"/>
          <a:ext cx="760413" cy="315913"/>
        </p:xfrm>
        <a:graphic>
          <a:graphicData uri="http://schemas.openxmlformats.org/presentationml/2006/ole">
            <p:oleObj spid="_x0000_s15374" name="CS ChemDraw Drawing" r:id="rId4" imgW="760095" imgH="316611" progId="ChemDraw.Document.6.0">
              <p:embed/>
            </p:oleObj>
          </a:graphicData>
        </a:graphic>
      </p:graphicFrame>
      <p:graphicFrame>
        <p:nvGraphicFramePr>
          <p:cNvPr id="15375" name="Object 15"/>
          <p:cNvGraphicFramePr>
            <a:graphicFrameLocks noChangeAspect="1"/>
          </p:cNvGraphicFramePr>
          <p:nvPr/>
        </p:nvGraphicFramePr>
        <p:xfrm>
          <a:off x="1828800" y="3995737"/>
          <a:ext cx="1035050" cy="530225"/>
        </p:xfrm>
        <a:graphic>
          <a:graphicData uri="http://schemas.openxmlformats.org/presentationml/2006/ole">
            <p:oleObj spid="_x0000_s15375" name="CS ChemDraw Drawing" r:id="rId5" imgW="1034415" imgH="529971" progId="ChemDraw.Document.6.0">
              <p:embed/>
            </p:oleObj>
          </a:graphicData>
        </a:graphic>
      </p:graphicFrame>
      <p:graphicFrame>
        <p:nvGraphicFramePr>
          <p:cNvPr id="15376" name="Object 16"/>
          <p:cNvGraphicFramePr>
            <a:graphicFrameLocks noChangeAspect="1"/>
          </p:cNvGraphicFramePr>
          <p:nvPr/>
        </p:nvGraphicFramePr>
        <p:xfrm>
          <a:off x="6343650" y="4071937"/>
          <a:ext cx="590550" cy="450850"/>
        </p:xfrm>
        <a:graphic>
          <a:graphicData uri="http://schemas.openxmlformats.org/presentationml/2006/ole">
            <p:oleObj spid="_x0000_s15376" name="CS ChemDraw Drawing" r:id="rId6" imgW="590931" imgH="450723" progId="ChemDraw.Document.6.0">
              <p:embed/>
            </p:oleObj>
          </a:graphicData>
        </a:graphic>
      </p:graphicFrame>
      <p:graphicFrame>
        <p:nvGraphicFramePr>
          <p:cNvPr id="15377" name="Object 17"/>
          <p:cNvGraphicFramePr>
            <a:graphicFrameLocks noChangeAspect="1"/>
          </p:cNvGraphicFramePr>
          <p:nvPr/>
        </p:nvGraphicFramePr>
        <p:xfrm>
          <a:off x="6340475" y="4757737"/>
          <a:ext cx="517525" cy="358775"/>
        </p:xfrm>
        <a:graphic>
          <a:graphicData uri="http://schemas.openxmlformats.org/presentationml/2006/ole">
            <p:oleObj spid="_x0000_s15377" name="CS ChemDraw Drawing" r:id="rId7" imgW="517779" imgH="359283" progId="ChemDraw.Document.6.0">
              <p:embed/>
            </p:oleObj>
          </a:graphicData>
        </a:graphic>
      </p:graphicFrame>
      <p:graphicFrame>
        <p:nvGraphicFramePr>
          <p:cNvPr id="15378" name="Object 18"/>
          <p:cNvGraphicFramePr>
            <a:graphicFrameLocks noChangeAspect="1"/>
          </p:cNvGraphicFramePr>
          <p:nvPr/>
        </p:nvGraphicFramePr>
        <p:xfrm>
          <a:off x="784225" y="5367337"/>
          <a:ext cx="2028825" cy="1106488"/>
        </p:xfrm>
        <a:graphic>
          <a:graphicData uri="http://schemas.openxmlformats.org/presentationml/2006/ole">
            <p:oleObj spid="_x0000_s15378" name="CS ChemDraw Drawing" r:id="rId8" imgW="1308735" imgH="709803" progId="ChemDraw.Document.6.0">
              <p:embed/>
            </p:oleObj>
          </a:graphicData>
        </a:graphic>
      </p:graphicFrame>
      <p:graphicFrame>
        <p:nvGraphicFramePr>
          <p:cNvPr id="15379" name="Object 19"/>
          <p:cNvGraphicFramePr>
            <a:graphicFrameLocks noChangeAspect="1"/>
          </p:cNvGraphicFramePr>
          <p:nvPr/>
        </p:nvGraphicFramePr>
        <p:xfrm>
          <a:off x="5643563" y="5341937"/>
          <a:ext cx="3952875" cy="1592263"/>
        </p:xfrm>
        <a:graphic>
          <a:graphicData uri="http://schemas.openxmlformats.org/presentationml/2006/ole">
            <p:oleObj spid="_x0000_s15379" name="CS ChemDraw Drawing" r:id="rId9" imgW="2701671" imgH="1083183" progId="ChemDraw.Document.6.0">
              <p:embed/>
            </p:oleObj>
          </a:graphicData>
        </a:graphic>
      </p:graphicFrame>
      <p:sp>
        <p:nvSpPr>
          <p:cNvPr id="32" name="TextBox 31"/>
          <p:cNvSpPr txBox="1"/>
          <p:nvPr/>
        </p:nvSpPr>
        <p:spPr>
          <a:xfrm>
            <a:off x="304800" y="4529137"/>
            <a:ext cx="1371600" cy="646331"/>
          </a:xfrm>
          <a:prstGeom prst="rect">
            <a:avLst/>
          </a:prstGeom>
          <a:noFill/>
        </p:spPr>
        <p:txBody>
          <a:bodyPr wrap="square" rtlCol="0">
            <a:spAutoFit/>
          </a:bodyPr>
          <a:lstStyle/>
          <a:p>
            <a:pPr algn="ctr"/>
            <a:r>
              <a:rPr lang="en-US" dirty="0" smtClean="0">
                <a:solidFill>
                  <a:srgbClr val="FF0000"/>
                </a:solidFill>
              </a:rPr>
              <a:t>Primary Grignard</a:t>
            </a:r>
            <a:endParaRPr lang="en-US" dirty="0">
              <a:solidFill>
                <a:srgbClr val="FF0000"/>
              </a:solidFill>
            </a:endParaRPr>
          </a:p>
        </p:txBody>
      </p:sp>
      <p:sp>
        <p:nvSpPr>
          <p:cNvPr id="34" name="TextBox 33"/>
          <p:cNvSpPr txBox="1"/>
          <p:nvPr/>
        </p:nvSpPr>
        <p:spPr>
          <a:xfrm>
            <a:off x="7315200" y="4529137"/>
            <a:ext cx="1371600" cy="646331"/>
          </a:xfrm>
          <a:prstGeom prst="rect">
            <a:avLst/>
          </a:prstGeom>
          <a:noFill/>
        </p:spPr>
        <p:txBody>
          <a:bodyPr wrap="square" rtlCol="0">
            <a:spAutoFit/>
          </a:bodyPr>
          <a:lstStyle/>
          <a:p>
            <a:pPr algn="ctr"/>
            <a:r>
              <a:rPr lang="en-US" dirty="0" smtClean="0">
                <a:solidFill>
                  <a:srgbClr val="FF0000"/>
                </a:solidFill>
              </a:rPr>
              <a:t>Secondary Grignard</a:t>
            </a:r>
            <a:endParaRPr lang="en-US" dirty="0">
              <a:solidFill>
                <a:srgbClr val="FF00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221</TotalTime>
  <Words>162</Words>
  <Application>Microsoft Office PowerPoint</Application>
  <PresentationFormat>On-screen Show (4:3)</PresentationFormat>
  <Paragraphs>9</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Flow</vt:lpstr>
      <vt:lpstr>CS ChemDraw Drawing</vt:lpstr>
      <vt:lpstr>Slide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Stu Assist - ITS - Student Tech1</cp:lastModifiedBy>
  <cp:revision>34</cp:revision>
  <dcterms:created xsi:type="dcterms:W3CDTF">2009-10-08T23:21:49Z</dcterms:created>
  <dcterms:modified xsi:type="dcterms:W3CDTF">2010-09-29T20:55:08Z</dcterms:modified>
</cp:coreProperties>
</file>