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ict" ContentType="image/pict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D9D9D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-3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ict"/><Relationship Id="rId1" Type="http://schemas.openxmlformats.org/officeDocument/2006/relationships/image" Target="../media/image1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B8BFA-FD55-431E-9AA6-F3E2EAB4F3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A4616-C2A5-45D0-B306-978144CA90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662BF-E655-4B9E-BCBD-00B4BEEB24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91EFE-F033-4427-8E21-7402D58871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8F62A-814A-49B9-B5CC-F13647BF74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7188E-2333-48F7-9ED9-DF9EFEB54E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FBCA7-A8F2-4AAD-A200-67E4ABFF55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74751-3984-403E-A8BF-64A318C65C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00FA9-C566-46D4-A090-E1C5D56939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AC022-7456-4091-8D9A-3B47C4197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04B9C-EC44-41A6-996C-145454ED1C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367534-B470-4AD9-B3AC-7F53780DBE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image" Target="../media/image4.jpeg"/><Relationship Id="rId4" Type="http://schemas.openxmlformats.org/officeDocument/2006/relationships/oleObject" Target="Macintosh%20HD:Users:dclemensknott:Documents:Stella:CSUF%20courses:510T:510Trip:Prob_Plots_Sep2010-1.doc!OLE_LINK2" TargetMode="External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oleObject" Target="Macintosh%20HD:Users:dclemensknott:Documents:Stella:CSUF%20courses:510T:510Trip:Prob_Plots_Sep2010-1.doc!OLE_LINK1" TargetMode="External"/><Relationship Id="rId5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chemeClr val="accent2"/>
            </a:gs>
            <a:gs pos="100000">
              <a:schemeClr val="accent2">
                <a:gamma/>
                <a:shade val="0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52400" y="609600"/>
            <a:ext cx="8610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200" i="1" dirty="0" smtClean="0">
                <a:solidFill>
                  <a:srgbClr val="FFFF00"/>
                </a:solidFill>
                <a:latin typeface="Verdana" pitchFamily="34" charset="0"/>
              </a:rPr>
              <a:t>Diane Clemens-Knott, </a:t>
            </a:r>
            <a:r>
              <a:rPr lang="en-US" sz="1100" i="1" dirty="0" smtClean="0">
                <a:solidFill>
                  <a:srgbClr val="FFFF00"/>
                </a:solidFill>
                <a:latin typeface="Verdana" pitchFamily="34" charset="0"/>
              </a:rPr>
              <a:t>Department </a:t>
            </a:r>
            <a:r>
              <a:rPr lang="en-US" sz="1100" i="1" dirty="0">
                <a:solidFill>
                  <a:srgbClr val="FFFF00"/>
                </a:solidFill>
                <a:latin typeface="Verdana" pitchFamily="34" charset="0"/>
              </a:rPr>
              <a:t>of Geological Sciences, California State University, Fullerton, Fullerton, CA 92834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914400" y="-22086"/>
            <a:ext cx="746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FFFF00"/>
                </a:solidFill>
                <a:latin typeface="Verdana" pitchFamily="34" charset="0"/>
              </a:rPr>
              <a:t>Age and provenance of </a:t>
            </a:r>
            <a:r>
              <a:rPr lang="en-US" sz="2000" b="1" i="1" dirty="0" err="1" smtClean="0">
                <a:solidFill>
                  <a:srgbClr val="FFFF00"/>
                </a:solidFill>
                <a:latin typeface="Verdana" pitchFamily="34" charset="0"/>
              </a:rPr>
              <a:t>clastic</a:t>
            </a:r>
            <a:r>
              <a:rPr lang="en-US" sz="2000" b="1" i="1" dirty="0" smtClean="0">
                <a:solidFill>
                  <a:srgbClr val="FFFF00"/>
                </a:solidFill>
                <a:latin typeface="Verdana" pitchFamily="34" charset="0"/>
              </a:rPr>
              <a:t> sediments from the </a:t>
            </a:r>
            <a:r>
              <a:rPr lang="en-US" sz="2000" b="1" i="1" dirty="0" err="1" smtClean="0">
                <a:solidFill>
                  <a:srgbClr val="FFFF00"/>
                </a:solidFill>
                <a:latin typeface="Verdana" pitchFamily="34" charset="0"/>
              </a:rPr>
              <a:t>nonmarine</a:t>
            </a:r>
            <a:r>
              <a:rPr lang="en-US" sz="2000" b="1" i="1" dirty="0" smtClean="0">
                <a:solidFill>
                  <a:srgbClr val="FFFF00"/>
                </a:solidFill>
                <a:latin typeface="Verdana" pitchFamily="34" charset="0"/>
              </a:rPr>
              <a:t> Goldstein Peak unit</a:t>
            </a:r>
            <a:endParaRPr lang="en-US" sz="2000" b="1" i="1" dirty="0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76200" y="962799"/>
            <a:ext cx="9067800" cy="907941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300" dirty="0" smtClean="0">
                <a:solidFill>
                  <a:schemeClr val="bg1"/>
                </a:solidFill>
                <a:latin typeface="Verdana" pitchFamily="34" charset="0"/>
              </a:rPr>
              <a:t>We have analyzed ≈100 zircons from each of 6 samples of the recently discovered Goldstein Peak (GP) formation within the Lake Kaweah pendant of the western Sierra Nevada </a:t>
            </a:r>
            <a:r>
              <a:rPr lang="en-US" sz="1300" dirty="0" err="1" smtClean="0">
                <a:solidFill>
                  <a:schemeClr val="bg1"/>
                </a:solidFill>
                <a:latin typeface="Verdana" pitchFamily="34" charset="0"/>
              </a:rPr>
              <a:t>batholith</a:t>
            </a:r>
            <a:r>
              <a:rPr lang="en-US" sz="1300" dirty="0" smtClean="0">
                <a:solidFill>
                  <a:schemeClr val="bg1"/>
                </a:solidFill>
                <a:latin typeface="Verdana" pitchFamily="34" charset="0"/>
              </a:rPr>
              <a:t>. These data confirm the GP’s Early Cretaceous depositional age and suggest a dominantly arc provenance, consistent with the study’s hypothesis that fluvial GP </a:t>
            </a:r>
            <a:r>
              <a:rPr lang="en-US" sz="1300" dirty="0" err="1" smtClean="0">
                <a:solidFill>
                  <a:schemeClr val="bg1"/>
                </a:solidFill>
                <a:latin typeface="Verdana" pitchFamily="34" charset="0"/>
              </a:rPr>
              <a:t>protoliths</a:t>
            </a:r>
            <a:r>
              <a:rPr lang="en-US" sz="1300" dirty="0" smtClean="0">
                <a:solidFill>
                  <a:schemeClr val="bg1"/>
                </a:solidFill>
                <a:latin typeface="Verdana" pitchFamily="34" charset="0"/>
              </a:rPr>
              <a:t> carried arc detritus into California’s Great Valley </a:t>
            </a:r>
            <a:r>
              <a:rPr lang="en-US" sz="1300" dirty="0" err="1" smtClean="0">
                <a:solidFill>
                  <a:schemeClr val="bg1"/>
                </a:solidFill>
                <a:latin typeface="Verdana" pitchFamily="34" charset="0"/>
              </a:rPr>
              <a:t>forearc</a:t>
            </a:r>
            <a:r>
              <a:rPr lang="en-US" sz="1300" dirty="0" smtClean="0">
                <a:solidFill>
                  <a:schemeClr val="bg1"/>
                </a:solidFill>
                <a:latin typeface="Verdana" pitchFamily="34" charset="0"/>
              </a:rPr>
              <a:t> basin</a:t>
            </a:r>
            <a:r>
              <a:rPr lang="en-US" sz="1400" dirty="0" smtClean="0">
                <a:solidFill>
                  <a:schemeClr val="bg1"/>
                </a:solidFill>
                <a:latin typeface="Verdana" pitchFamily="34" charset="0"/>
              </a:rPr>
              <a:t>. </a:t>
            </a:r>
            <a:endParaRPr lang="en-US" sz="14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76200" y="5689937"/>
            <a:ext cx="6400800" cy="1015663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</a:rPr>
              <a:t>Future </a:t>
            </a:r>
            <a:r>
              <a:rPr lang="en-US" sz="1200" dirty="0" err="1" smtClean="0">
                <a:solidFill>
                  <a:schemeClr val="bg1"/>
                </a:solidFill>
                <a:latin typeface="Verdana" pitchFamily="34" charset="0"/>
              </a:rPr>
              <a:t>detrital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</a:rPr>
              <a:t> zircon work will target newly discovered, weakly metamorphosed and </a:t>
            </a:r>
            <a:r>
              <a:rPr lang="en-US" sz="1200" dirty="0" err="1" smtClean="0">
                <a:solidFill>
                  <a:schemeClr val="bg1"/>
                </a:solidFill>
                <a:latin typeface="Verdana" pitchFamily="34" charset="0"/>
              </a:rPr>
              <a:t>undeformed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latin typeface="Verdana" pitchFamily="34" charset="0"/>
              </a:rPr>
              <a:t>siliciclastic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latin typeface="Verdana" pitchFamily="34" charset="0"/>
              </a:rPr>
              <a:t>metasediments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</a:rPr>
              <a:t> in a nearby pendant that also are in depositional contact with the </a:t>
            </a:r>
            <a:r>
              <a:rPr lang="en-US" sz="1200" dirty="0" err="1" smtClean="0">
                <a:solidFill>
                  <a:schemeClr val="bg1"/>
                </a:solidFill>
                <a:latin typeface="Verdana" pitchFamily="34" charset="0"/>
              </a:rPr>
              <a:t>JuroTriassic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</a:rPr>
              <a:t> Kings Sequence. Inclusion of this new locality should expand our reconstruction of the Cretaceous </a:t>
            </a:r>
            <a:r>
              <a:rPr lang="en-US" sz="1200" dirty="0" err="1" smtClean="0">
                <a:solidFill>
                  <a:schemeClr val="bg1"/>
                </a:solidFill>
                <a:latin typeface="Verdana" pitchFamily="34" charset="0"/>
              </a:rPr>
              <a:t>Sierran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latin typeface="Verdana" pitchFamily="34" charset="0"/>
              </a:rPr>
              <a:t>onlap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</a:rPr>
              <a:t> sequence and possibly the earliest stages of Great Valley sedimentary system.</a:t>
            </a:r>
            <a:endParaRPr lang="en-US" sz="12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981200"/>
            <a:ext cx="6477000" cy="3505200"/>
          </a:xfrm>
          <a:prstGeom prst="rect">
            <a:avLst/>
          </a:prstGeom>
          <a:solidFill>
            <a:srgbClr val="3366FF">
              <a:alpha val="10000"/>
            </a:srgb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76200" y="2876550"/>
          <a:ext cx="3038475" cy="2479675"/>
        </p:xfrm>
        <a:graphic>
          <a:graphicData uri="http://schemas.openxmlformats.org/presentationml/2006/ole">
            <p:oleObj spid="_x0000_s13316" name="Document" r:id="rId3" imgW="5943600" imgH="4851400" progId="Word.Document.12">
              <p:link updateAutomatic="1"/>
            </p:oleObj>
          </a:graphicData>
        </a:graphic>
      </p:graphicFrame>
      <p:graphicFrame>
        <p:nvGraphicFramePr>
          <p:cNvPr id="20" name="Object 3"/>
          <p:cNvGraphicFramePr>
            <a:graphicFrameLocks noChangeAspect="1"/>
          </p:cNvGraphicFramePr>
          <p:nvPr/>
        </p:nvGraphicFramePr>
        <p:xfrm>
          <a:off x="3200400" y="2286000"/>
          <a:ext cx="3200400" cy="2265362"/>
        </p:xfrm>
        <a:graphic>
          <a:graphicData uri="http://schemas.openxmlformats.org/presentationml/2006/ole">
            <p:oleObj spid="_x0000_s13317" name="Document" r:id="rId4" imgW="5943600" imgH="4203700" progId="Word.Document.8">
              <p:link updateAutomatic="1"/>
            </p:oleObj>
          </a:graphicData>
        </a:graphic>
      </p:graphicFrame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304800" y="2286000"/>
            <a:ext cx="2590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000" i="1" dirty="0" smtClean="0">
                <a:solidFill>
                  <a:schemeClr val="bg1"/>
                </a:solidFill>
                <a:latin typeface="Verdana" pitchFamily="34" charset="0"/>
              </a:rPr>
              <a:t>The </a:t>
            </a:r>
            <a:r>
              <a:rPr lang="en-US" sz="1000" i="1" dirty="0" err="1" smtClean="0">
                <a:solidFill>
                  <a:schemeClr val="bg1"/>
                </a:solidFill>
                <a:latin typeface="Verdana" pitchFamily="34" charset="0"/>
              </a:rPr>
              <a:t>detrital</a:t>
            </a:r>
            <a:r>
              <a:rPr lang="en-US" sz="1000" i="1" dirty="0" smtClean="0">
                <a:solidFill>
                  <a:schemeClr val="bg1"/>
                </a:solidFill>
                <a:latin typeface="Verdana" pitchFamily="34" charset="0"/>
              </a:rPr>
              <a:t> zircon samples are dominated by ages consistent with derivation from the </a:t>
            </a:r>
            <a:r>
              <a:rPr lang="en-US" sz="1000" i="1" dirty="0" err="1" smtClean="0">
                <a:solidFill>
                  <a:schemeClr val="bg1"/>
                </a:solidFill>
                <a:latin typeface="Verdana" pitchFamily="34" charset="0"/>
              </a:rPr>
              <a:t>Jr-Tr</a:t>
            </a:r>
            <a:r>
              <a:rPr lang="en-US" sz="1000" i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1000" i="1" dirty="0" err="1" smtClean="0">
                <a:solidFill>
                  <a:schemeClr val="bg1"/>
                </a:solidFill>
                <a:latin typeface="Verdana" pitchFamily="34" charset="0"/>
              </a:rPr>
              <a:t>Sierran</a:t>
            </a:r>
            <a:r>
              <a:rPr lang="en-US" sz="1000" i="1" dirty="0" smtClean="0">
                <a:solidFill>
                  <a:schemeClr val="bg1"/>
                </a:solidFill>
                <a:latin typeface="Verdana" pitchFamily="34" charset="0"/>
              </a:rPr>
              <a:t> arc.</a:t>
            </a:r>
            <a:endParaRPr lang="en-US" sz="1000" i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200400" y="4572000"/>
            <a:ext cx="320040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000" i="1" dirty="0" smtClean="0">
                <a:solidFill>
                  <a:schemeClr val="bg1"/>
                </a:solidFill>
                <a:latin typeface="Verdana" pitchFamily="34" charset="0"/>
              </a:rPr>
              <a:t>Lesser amounts of older zircons (1) will support a provenance analysis for the river sediments, and (2) may support a correlation with </a:t>
            </a:r>
            <a:r>
              <a:rPr lang="en-US" sz="1000" i="1" dirty="0" err="1" smtClean="0">
                <a:solidFill>
                  <a:schemeClr val="bg1"/>
                </a:solidFill>
                <a:latin typeface="Verdana" pitchFamily="34" charset="0"/>
              </a:rPr>
              <a:t>detrital</a:t>
            </a:r>
            <a:r>
              <a:rPr lang="en-US" sz="1000" i="1" dirty="0" smtClean="0">
                <a:solidFill>
                  <a:schemeClr val="bg1"/>
                </a:solidFill>
                <a:latin typeface="Verdana" pitchFamily="34" charset="0"/>
              </a:rPr>
              <a:t> zircon populations in California’s oil-rich Great Valley Sequence</a:t>
            </a:r>
            <a:r>
              <a:rPr lang="en-US" sz="1100" i="1" dirty="0" smtClean="0">
                <a:solidFill>
                  <a:schemeClr val="bg1"/>
                </a:solidFill>
                <a:latin typeface="Verdana" pitchFamily="34" charset="0"/>
              </a:rPr>
              <a:t>.</a:t>
            </a:r>
            <a:endParaRPr lang="en-US" sz="1100" i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477000" y="1981200"/>
            <a:ext cx="2667000" cy="4724400"/>
          </a:xfrm>
          <a:prstGeom prst="rect">
            <a:avLst/>
          </a:prstGeom>
          <a:solidFill>
            <a:srgbClr val="3366FF">
              <a:alpha val="10000"/>
            </a:srgb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6477000" y="1981200"/>
            <a:ext cx="266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i="1" dirty="0" smtClean="0">
                <a:solidFill>
                  <a:schemeClr val="bg1"/>
                </a:solidFill>
                <a:latin typeface="Verdana" pitchFamily="34" charset="0"/>
              </a:rPr>
              <a:t>This year, CSUF undergraduate Kevin Tomita and I discovered a second probable occurrence of Cretaceous </a:t>
            </a:r>
            <a:r>
              <a:rPr lang="en-US" sz="900" i="1" dirty="0" err="1" smtClean="0">
                <a:solidFill>
                  <a:schemeClr val="bg1"/>
                </a:solidFill>
                <a:latin typeface="Verdana" pitchFamily="34" charset="0"/>
              </a:rPr>
              <a:t>metasediments</a:t>
            </a:r>
            <a:r>
              <a:rPr lang="en-US" sz="900" i="1" dirty="0" smtClean="0">
                <a:solidFill>
                  <a:schemeClr val="bg1"/>
                </a:solidFill>
                <a:latin typeface="Verdana" pitchFamily="34" charset="0"/>
              </a:rPr>
              <a:t>, 65 km SE of the Lake Kaweah pendant.</a:t>
            </a:r>
            <a:endParaRPr lang="en-US" sz="900" i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152400" y="1981200"/>
            <a:ext cx="62484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i="1" dirty="0" smtClean="0">
                <a:solidFill>
                  <a:srgbClr val="FFFF00"/>
                </a:solidFill>
                <a:latin typeface="Verdana" pitchFamily="34" charset="0"/>
              </a:rPr>
              <a:t>Mike Martin’s preliminary </a:t>
            </a:r>
            <a:r>
              <a:rPr lang="en-US" sz="900" i="1" dirty="0" err="1" smtClean="0">
                <a:solidFill>
                  <a:srgbClr val="FFFF00"/>
                </a:solidFill>
                <a:latin typeface="Verdana" pitchFamily="34" charset="0"/>
              </a:rPr>
              <a:t>detrital</a:t>
            </a:r>
            <a:r>
              <a:rPr lang="en-US" sz="900" i="1" dirty="0" smtClean="0">
                <a:solidFill>
                  <a:srgbClr val="FFFF00"/>
                </a:solidFill>
                <a:latin typeface="Verdana" pitchFamily="34" charset="0"/>
              </a:rPr>
              <a:t> zircon data from the Goldstein Peak formation, Lake Kaweah pendant</a:t>
            </a:r>
            <a:endParaRPr lang="en-US" sz="900" i="1" dirty="0">
              <a:solidFill>
                <a:srgbClr val="FFFF00"/>
              </a:solidFill>
              <a:latin typeface="Verdana" pitchFamily="34" charset="0"/>
            </a:endParaRPr>
          </a:p>
        </p:txBody>
      </p:sp>
      <p:pic>
        <p:nvPicPr>
          <p:cNvPr id="22" name="Picture 21" descr="IMG_6309-reduced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6808278" y="2382330"/>
            <a:ext cx="2004443" cy="266700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7315200" y="2738735"/>
            <a:ext cx="18288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undeformed</a:t>
            </a:r>
            <a:r>
              <a:rPr lang="en-US" sz="1200" dirty="0" smtClean="0"/>
              <a:t> bedding in E. Cretaceous(?) on-lap</a:t>
            </a:r>
            <a:endParaRPr lang="en-US" sz="1200" dirty="0"/>
          </a:p>
        </p:txBody>
      </p:sp>
      <p:pic>
        <p:nvPicPr>
          <p:cNvPr id="35" name="Picture 34" descr="IMG_6310-reduce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64002" y="4648200"/>
            <a:ext cx="2679998" cy="2012950"/>
          </a:xfrm>
          <a:prstGeom prst="rect">
            <a:avLst/>
          </a:prstGeom>
        </p:spPr>
      </p:pic>
      <p:sp>
        <p:nvSpPr>
          <p:cNvPr id="39" name="Freeform 38"/>
          <p:cNvSpPr/>
          <p:nvPr/>
        </p:nvSpPr>
        <p:spPr>
          <a:xfrm>
            <a:off x="6481379" y="5658069"/>
            <a:ext cx="2737069" cy="405816"/>
          </a:xfrm>
          <a:custGeom>
            <a:avLst/>
            <a:gdLst>
              <a:gd name="connsiteX0" fmla="*/ 0 w 2737069"/>
              <a:gd name="connsiteY0" fmla="*/ 122621 h 405816"/>
              <a:gd name="connsiteX1" fmla="*/ 446690 w 2737069"/>
              <a:gd name="connsiteY1" fmla="*/ 26276 h 405816"/>
              <a:gd name="connsiteX2" fmla="*/ 639380 w 2737069"/>
              <a:gd name="connsiteY2" fmla="*/ 43793 h 405816"/>
              <a:gd name="connsiteX3" fmla="*/ 1068552 w 2737069"/>
              <a:gd name="connsiteY3" fmla="*/ 78828 h 405816"/>
              <a:gd name="connsiteX4" fmla="*/ 1401380 w 2737069"/>
              <a:gd name="connsiteY4" fmla="*/ 52552 h 405816"/>
              <a:gd name="connsiteX5" fmla="*/ 1804276 w 2737069"/>
              <a:gd name="connsiteY5" fmla="*/ 0 h 405816"/>
              <a:gd name="connsiteX6" fmla="*/ 2128345 w 2737069"/>
              <a:gd name="connsiteY6" fmla="*/ 52552 h 405816"/>
              <a:gd name="connsiteX7" fmla="*/ 2215931 w 2737069"/>
              <a:gd name="connsiteY7" fmla="*/ 210207 h 405816"/>
              <a:gd name="connsiteX8" fmla="*/ 2662621 w 2737069"/>
              <a:gd name="connsiteY8" fmla="*/ 376621 h 405816"/>
              <a:gd name="connsiteX9" fmla="*/ 2662621 w 2737069"/>
              <a:gd name="connsiteY9" fmla="*/ 385379 h 405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37069" h="405816">
                <a:moveTo>
                  <a:pt x="0" y="122621"/>
                </a:moveTo>
                <a:cubicBezTo>
                  <a:pt x="170063" y="81017"/>
                  <a:pt x="340127" y="39414"/>
                  <a:pt x="446690" y="26276"/>
                </a:cubicBezTo>
                <a:cubicBezTo>
                  <a:pt x="553253" y="13138"/>
                  <a:pt x="639380" y="43793"/>
                  <a:pt x="639380" y="43793"/>
                </a:cubicBezTo>
                <a:cubicBezTo>
                  <a:pt x="743024" y="52552"/>
                  <a:pt x="941552" y="77368"/>
                  <a:pt x="1068552" y="78828"/>
                </a:cubicBezTo>
                <a:cubicBezTo>
                  <a:pt x="1195552" y="80288"/>
                  <a:pt x="1278759" y="65690"/>
                  <a:pt x="1401380" y="52552"/>
                </a:cubicBezTo>
                <a:cubicBezTo>
                  <a:pt x="1524001" y="39414"/>
                  <a:pt x="1683115" y="0"/>
                  <a:pt x="1804276" y="0"/>
                </a:cubicBezTo>
                <a:cubicBezTo>
                  <a:pt x="1925437" y="0"/>
                  <a:pt x="2059736" y="17517"/>
                  <a:pt x="2128345" y="52552"/>
                </a:cubicBezTo>
                <a:cubicBezTo>
                  <a:pt x="2196954" y="87587"/>
                  <a:pt x="2126885" y="156196"/>
                  <a:pt x="2215931" y="210207"/>
                </a:cubicBezTo>
                <a:cubicBezTo>
                  <a:pt x="2304977" y="264218"/>
                  <a:pt x="2588173" y="347426"/>
                  <a:pt x="2662621" y="376621"/>
                </a:cubicBezTo>
                <a:cubicBezTo>
                  <a:pt x="2737069" y="405816"/>
                  <a:pt x="2662621" y="385379"/>
                  <a:pt x="2662621" y="385379"/>
                </a:cubicBezTo>
              </a:path>
            </a:pathLst>
          </a:custGeom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467600" y="6428601"/>
            <a:ext cx="16764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Tr-Jr</a:t>
            </a:r>
            <a:r>
              <a:rPr lang="en-US" sz="1200" dirty="0" smtClean="0"/>
              <a:t> Kings Sequence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7315200" y="4724400"/>
            <a:ext cx="18288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E. Cretaceous(?) on-lap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566</TotalTime>
  <Words>283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Default Design</vt:lpstr>
      <vt:lpstr>Macintosh HD:Users:dclemensknott:Documents:Stella:CSUF courses:510T:510Trip:Prob_Plots_Sep2010-1.doc!OLE_LINK1</vt:lpstr>
      <vt:lpstr>Macintosh HD:Users:dclemensknott:Documents:Stella:CSUF courses:510T:510Trip:Prob_Plots_Sep2010-1.doc!OLE_LINK2</vt:lpstr>
      <vt:lpstr>Slide 1</vt:lpstr>
    </vt:vector>
  </TitlesOfParts>
  <Company>Cal State Fullerton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Jeffrey R. Knott</dc:creator>
  <cp:lastModifiedBy>Diane Clemens-Knott</cp:lastModifiedBy>
  <cp:revision>17</cp:revision>
  <cp:lastPrinted>2010-10-01T18:34:13Z</cp:lastPrinted>
  <dcterms:created xsi:type="dcterms:W3CDTF">2010-10-01T21:10:30Z</dcterms:created>
  <dcterms:modified xsi:type="dcterms:W3CDTF">2010-10-01T21:27:00Z</dcterms:modified>
</cp:coreProperties>
</file>