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tiff" ContentType="image/tif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58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D39312-A32D-45E2-8E48-7A5CD44D7940}" type="datetimeFigureOut">
              <a:rPr lang="en-US" smtClean="0"/>
              <a:pPr/>
              <a:t>10/1/2010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DA4EBF-65CE-401B-9B8F-473A5192CAF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DA4EBF-65CE-401B-9B8F-473A5192CAFE}"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22E5631-A31A-447F-90A7-061016143838}" type="datetimeFigureOut">
              <a:rPr lang="en-US" smtClean="0"/>
              <a:pPr/>
              <a:t>10/1/2010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A4FCF-E779-431C-92D2-0FF54850A13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2E5631-A31A-447F-90A7-061016143838}" type="datetimeFigureOut">
              <a:rPr lang="en-US" smtClean="0"/>
              <a:pPr/>
              <a:t>10/1/2010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A4FCF-E779-431C-92D2-0FF54850A13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2E5631-A31A-447F-90A7-061016143838}" type="datetimeFigureOut">
              <a:rPr lang="en-US" smtClean="0"/>
              <a:pPr/>
              <a:t>10/1/2010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A4FCF-E779-431C-92D2-0FF54850A13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2E5631-A31A-447F-90A7-061016143838}" type="datetimeFigureOut">
              <a:rPr lang="en-US" smtClean="0"/>
              <a:pPr/>
              <a:t>10/1/2010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A4FCF-E779-431C-92D2-0FF54850A13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2E5631-A31A-447F-90A7-061016143838}" type="datetimeFigureOut">
              <a:rPr lang="en-US" smtClean="0"/>
              <a:pPr/>
              <a:t>10/1/2010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A4FCF-E779-431C-92D2-0FF54850A13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22E5631-A31A-447F-90A7-061016143838}" type="datetimeFigureOut">
              <a:rPr lang="en-US" smtClean="0"/>
              <a:pPr/>
              <a:t>10/1/2010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AA4FCF-E779-431C-92D2-0FF54850A13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22E5631-A31A-447F-90A7-061016143838}" type="datetimeFigureOut">
              <a:rPr lang="en-US" smtClean="0"/>
              <a:pPr/>
              <a:t>10/1/2010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AA4FCF-E779-431C-92D2-0FF54850A13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22E5631-A31A-447F-90A7-061016143838}" type="datetimeFigureOut">
              <a:rPr lang="en-US" smtClean="0"/>
              <a:pPr/>
              <a:t>10/1/2010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AA4FCF-E779-431C-92D2-0FF54850A13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2E5631-A31A-447F-90A7-061016143838}" type="datetimeFigureOut">
              <a:rPr lang="en-US" smtClean="0"/>
              <a:pPr/>
              <a:t>10/1/2010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AA4FCF-E779-431C-92D2-0FF54850A13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E5631-A31A-447F-90A7-061016143838}" type="datetimeFigureOut">
              <a:rPr lang="en-US" smtClean="0"/>
              <a:pPr/>
              <a:t>10/1/2010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AA4FCF-E779-431C-92D2-0FF54850A13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E5631-A31A-447F-90A7-061016143838}" type="datetimeFigureOut">
              <a:rPr lang="en-US" smtClean="0"/>
              <a:pPr/>
              <a:t>10/1/2010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AA4FCF-E779-431C-92D2-0FF54850A13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2E5631-A31A-447F-90A7-061016143838}" type="datetimeFigureOut">
              <a:rPr lang="en-US" smtClean="0"/>
              <a:pPr/>
              <a:t>10/1/2010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AA4FCF-E779-431C-92D2-0FF54850A13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iff"/><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41" name="Picture 17" descr="C:\data\steph\Maps\Maine+HTD.tif"/>
          <p:cNvPicPr>
            <a:picLocks noChangeAspect="1" noChangeArrowheads="1"/>
          </p:cNvPicPr>
          <p:nvPr/>
        </p:nvPicPr>
        <p:blipFill>
          <a:blip r:embed="rId3" cstate="email"/>
          <a:srcRect/>
          <a:stretch>
            <a:fillRect/>
          </a:stretch>
        </p:blipFill>
        <p:spPr bwMode="auto">
          <a:xfrm>
            <a:off x="2514601" y="1219200"/>
            <a:ext cx="6456059" cy="5064360"/>
          </a:xfrm>
          <a:prstGeom prst="rect">
            <a:avLst/>
          </a:prstGeom>
          <a:noFill/>
        </p:spPr>
      </p:pic>
      <p:sp>
        <p:nvSpPr>
          <p:cNvPr id="4" name="TextBox 3"/>
          <p:cNvSpPr txBox="1"/>
          <p:nvPr/>
        </p:nvSpPr>
        <p:spPr>
          <a:xfrm>
            <a:off x="228600" y="152400"/>
            <a:ext cx="8382000" cy="1138773"/>
          </a:xfrm>
          <a:prstGeom prst="rect">
            <a:avLst/>
          </a:prstGeom>
          <a:noFill/>
        </p:spPr>
        <p:txBody>
          <a:bodyPr wrap="square" rtlCol="0">
            <a:spAutoFit/>
          </a:bodyPr>
          <a:lstStyle/>
          <a:p>
            <a:r>
              <a:rPr lang="pt-BR" b="1" dirty="0">
                <a:solidFill>
                  <a:schemeClr val="tx2">
                    <a:lumMod val="75000"/>
                  </a:schemeClr>
                </a:solidFill>
              </a:rPr>
              <a:t>Dam-controlled river deltas as meso-scale analogues </a:t>
            </a:r>
            <a:r>
              <a:rPr lang="pt-BR" b="1" dirty="0" smtClean="0">
                <a:solidFill>
                  <a:schemeClr val="tx2">
                    <a:lumMod val="75000"/>
                  </a:schemeClr>
                </a:solidFill>
              </a:rPr>
              <a:t>for </a:t>
            </a:r>
          </a:p>
          <a:p>
            <a:r>
              <a:rPr lang="en-US" b="1" dirty="0" smtClean="0">
                <a:solidFill>
                  <a:schemeClr val="tx2">
                    <a:lumMod val="75000"/>
                  </a:schemeClr>
                </a:solidFill>
              </a:rPr>
              <a:t>offshore </a:t>
            </a:r>
            <a:r>
              <a:rPr lang="en-US" b="1" dirty="0">
                <a:solidFill>
                  <a:schemeClr val="tx2">
                    <a:lumMod val="75000"/>
                  </a:schemeClr>
                </a:solidFill>
              </a:rPr>
              <a:t>sedimentary systems</a:t>
            </a:r>
          </a:p>
          <a:p>
            <a:r>
              <a:rPr lang="en-US" sz="1600" dirty="0">
                <a:solidFill>
                  <a:schemeClr val="tx2">
                    <a:lumMod val="75000"/>
                  </a:schemeClr>
                </a:solidFill>
              </a:rPr>
              <a:t>Noah P. Snyder (noah.snyder@bc.edu)</a:t>
            </a:r>
          </a:p>
          <a:p>
            <a:r>
              <a:rPr lang="en-US" sz="1600" dirty="0">
                <a:solidFill>
                  <a:schemeClr val="tx2">
                    <a:lumMod val="75000"/>
                  </a:schemeClr>
                </a:solidFill>
              </a:rPr>
              <a:t>Department of Geology and Geophysics, Boston College, Chestnut Hill, MA 02467</a:t>
            </a:r>
          </a:p>
        </p:txBody>
      </p:sp>
      <p:pic>
        <p:nvPicPr>
          <p:cNvPr id="1033" name="Picture 9" descr="\\Geodvln320pc2\data\BC_logotype\5c_seal_pc_rgb.tif"/>
          <p:cNvPicPr>
            <a:picLocks noChangeAspect="1" noChangeArrowheads="1"/>
          </p:cNvPicPr>
          <p:nvPr/>
        </p:nvPicPr>
        <p:blipFill>
          <a:blip r:embed="rId4" cstate="email"/>
          <a:srcRect/>
          <a:stretch>
            <a:fillRect/>
          </a:stretch>
        </p:blipFill>
        <p:spPr bwMode="auto">
          <a:xfrm>
            <a:off x="8007350" y="152400"/>
            <a:ext cx="908050" cy="908050"/>
          </a:xfrm>
          <a:prstGeom prst="rect">
            <a:avLst/>
          </a:prstGeom>
          <a:noFill/>
        </p:spPr>
      </p:pic>
      <p:sp>
        <p:nvSpPr>
          <p:cNvPr id="52" name="Down Arrow 51"/>
          <p:cNvSpPr/>
          <p:nvPr/>
        </p:nvSpPr>
        <p:spPr>
          <a:xfrm rot="4452821">
            <a:off x="5766231" y="4325895"/>
            <a:ext cx="223196" cy="1544552"/>
          </a:xfrm>
          <a:prstGeom prst="downArrow">
            <a:avLst>
              <a:gd name="adj1" fmla="val 22254"/>
              <a:gd name="adj2" fmla="val 4761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4" name="Picture 7" descr="http://www.krisweb.com/krissheepscot/krisdb/photos/sheep_ifr_04/sheep_2004-10-08_12-27-55.jpg"/>
          <p:cNvPicPr>
            <a:picLocks noChangeAspect="1" noChangeArrowheads="1"/>
          </p:cNvPicPr>
          <p:nvPr/>
        </p:nvPicPr>
        <p:blipFill>
          <a:blip r:embed="rId5" cstate="email"/>
          <a:srcRect/>
          <a:stretch>
            <a:fillRect/>
          </a:stretch>
        </p:blipFill>
        <p:spPr bwMode="auto">
          <a:xfrm>
            <a:off x="304800" y="2438400"/>
            <a:ext cx="2209800" cy="1752600"/>
          </a:xfrm>
          <a:prstGeom prst="rect">
            <a:avLst/>
          </a:prstGeom>
          <a:noFill/>
        </p:spPr>
      </p:pic>
      <p:sp>
        <p:nvSpPr>
          <p:cNvPr id="56" name="TextBox 55"/>
          <p:cNvSpPr txBox="1"/>
          <p:nvPr/>
        </p:nvSpPr>
        <p:spPr>
          <a:xfrm>
            <a:off x="228600" y="1254204"/>
            <a:ext cx="2362200" cy="1200329"/>
          </a:xfrm>
          <a:prstGeom prst="rect">
            <a:avLst/>
          </a:prstGeom>
          <a:noFill/>
        </p:spPr>
        <p:txBody>
          <a:bodyPr wrap="square" rtlCol="0" anchor="ctr">
            <a:spAutoFit/>
          </a:bodyPr>
          <a:lstStyle/>
          <a:p>
            <a:r>
              <a:rPr lang="en-US" sz="1200" dirty="0" smtClean="0"/>
              <a:t>We use lidar elevation surveys and radiocarbon dating to quantify the amount of modern floodplain sediment upstream of a dam breached for fish passage in the mid-1950s.</a:t>
            </a:r>
            <a:endParaRPr lang="en-US" sz="1200" dirty="0"/>
          </a:p>
        </p:txBody>
      </p:sp>
      <p:sp>
        <p:nvSpPr>
          <p:cNvPr id="57" name="TextBox 56"/>
          <p:cNvSpPr txBox="1"/>
          <p:nvPr/>
        </p:nvSpPr>
        <p:spPr>
          <a:xfrm>
            <a:off x="304800" y="4267200"/>
            <a:ext cx="2362200" cy="2492990"/>
          </a:xfrm>
          <a:prstGeom prst="rect">
            <a:avLst/>
          </a:prstGeom>
          <a:noFill/>
        </p:spPr>
        <p:txBody>
          <a:bodyPr wrap="square" rtlCol="0">
            <a:spAutoFit/>
          </a:bodyPr>
          <a:lstStyle/>
          <a:p>
            <a:r>
              <a:rPr lang="en-US" sz="1200" dirty="0" smtClean="0"/>
              <a:t>Figures (right) illustrate the location of Head Tide Dam in mid-coast Maine, the approximate extent of the pre-breached millpond (estimated from lidar), and the incised modern channel. From radiocarbon (wood) analyses, the exposed floodplain </a:t>
            </a:r>
            <a:r>
              <a:rPr lang="en-US" sz="1200" dirty="0" err="1" smtClean="0"/>
              <a:t>stratigraphy</a:t>
            </a:r>
            <a:r>
              <a:rPr lang="en-US" sz="1200" dirty="0" smtClean="0"/>
              <a:t> for ~3 km upstream is composed of at least 2 m of fine-grained millpond sediment, present and </a:t>
            </a:r>
            <a:r>
              <a:rPr lang="en-US" sz="1200" dirty="0" err="1" smtClean="0"/>
              <a:t>fluvially</a:t>
            </a:r>
            <a:r>
              <a:rPr lang="en-US" sz="1200" dirty="0" smtClean="0"/>
              <a:t> active 60 years after the dam was breached. </a:t>
            </a:r>
            <a:endParaRPr lang="en-US" sz="1200" dirty="0"/>
          </a:p>
        </p:txBody>
      </p:sp>
      <p:sp>
        <p:nvSpPr>
          <p:cNvPr id="58" name="TextBox 57"/>
          <p:cNvSpPr txBox="1"/>
          <p:nvPr/>
        </p:nvSpPr>
        <p:spPr>
          <a:xfrm>
            <a:off x="5943600" y="1295400"/>
            <a:ext cx="3048000" cy="1754326"/>
          </a:xfrm>
          <a:prstGeom prst="rect">
            <a:avLst/>
          </a:prstGeom>
          <a:noFill/>
        </p:spPr>
        <p:txBody>
          <a:bodyPr wrap="square" rtlCol="0">
            <a:spAutoFit/>
          </a:bodyPr>
          <a:lstStyle/>
          <a:p>
            <a:r>
              <a:rPr lang="en-US" sz="1200" dirty="0" smtClean="0"/>
              <a:t>This research supports the hypothesis that breached dams maintain impounded sediment in the system and create new fluvial interactions by impacting the form and function of upstream floodplains decades to centuries after breaching. Understanding the long-term impacts of dams on river morphology contributes to estimations of pre-dam environments, and aids restoration work.</a:t>
            </a:r>
            <a:endParaRPr lang="en-US" sz="1200" dirty="0"/>
          </a:p>
        </p:txBody>
      </p:sp>
      <p:pic>
        <p:nvPicPr>
          <p:cNvPr id="1038" name="Picture 14" descr="C:\data\steph\HeadTideDam\SoilPits\sheepscot_21july09_035.jpg"/>
          <p:cNvPicPr>
            <a:picLocks noChangeAspect="1" noChangeArrowheads="1"/>
          </p:cNvPicPr>
          <p:nvPr/>
        </p:nvPicPr>
        <p:blipFill>
          <a:blip r:embed="rId6" cstate="email"/>
          <a:srcRect/>
          <a:stretch>
            <a:fillRect/>
          </a:stretch>
        </p:blipFill>
        <p:spPr bwMode="auto">
          <a:xfrm>
            <a:off x="2895600" y="4038600"/>
            <a:ext cx="914400" cy="2590800"/>
          </a:xfrm>
          <a:prstGeom prst="rect">
            <a:avLst/>
          </a:prstGeom>
          <a:noFill/>
        </p:spPr>
      </p:pic>
      <p:grpSp>
        <p:nvGrpSpPr>
          <p:cNvPr id="14" name="Group 13"/>
          <p:cNvGrpSpPr/>
          <p:nvPr/>
        </p:nvGrpSpPr>
        <p:grpSpPr>
          <a:xfrm>
            <a:off x="3886200" y="4038600"/>
            <a:ext cx="609600" cy="2590800"/>
            <a:chOff x="1143000" y="762000"/>
            <a:chExt cx="1084440" cy="5562600"/>
          </a:xfrm>
        </p:grpSpPr>
        <p:pic>
          <p:nvPicPr>
            <p:cNvPr id="10" name="Picture 1"/>
            <p:cNvPicPr>
              <a:picLocks noChangeAspect="1" noChangeArrowheads="1"/>
            </p:cNvPicPr>
            <p:nvPr/>
          </p:nvPicPr>
          <p:blipFill>
            <a:blip r:embed="rId7" cstate="email"/>
            <a:srcRect/>
            <a:stretch>
              <a:fillRect/>
            </a:stretch>
          </p:blipFill>
          <p:spPr bwMode="auto">
            <a:xfrm>
              <a:off x="1143000" y="762000"/>
              <a:ext cx="1084440" cy="5562600"/>
            </a:xfrm>
            <a:prstGeom prst="rect">
              <a:avLst/>
            </a:prstGeom>
            <a:noFill/>
          </p:spPr>
        </p:pic>
        <p:sp>
          <p:nvSpPr>
            <p:cNvPr id="11" name="Oval 10"/>
            <p:cNvSpPr/>
            <p:nvPr/>
          </p:nvSpPr>
          <p:spPr>
            <a:xfrm>
              <a:off x="1371600" y="38100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1371600" y="35814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1447800" y="43434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71" name="Straight Connector 70"/>
          <p:cNvCxnSpPr/>
          <p:nvPr/>
        </p:nvCxnSpPr>
        <p:spPr>
          <a:xfrm rot="5400000">
            <a:off x="2324100" y="4533900"/>
            <a:ext cx="9906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TextBox 71"/>
          <p:cNvSpPr txBox="1"/>
          <p:nvPr/>
        </p:nvSpPr>
        <p:spPr>
          <a:xfrm>
            <a:off x="2514600" y="4267200"/>
            <a:ext cx="353943" cy="414010"/>
          </a:xfrm>
          <a:prstGeom prst="rect">
            <a:avLst/>
          </a:prstGeom>
          <a:noFill/>
        </p:spPr>
        <p:txBody>
          <a:bodyPr vert="vert270" wrap="square" rtlCol="0">
            <a:spAutoFit/>
          </a:bodyPr>
          <a:lstStyle/>
          <a:p>
            <a:r>
              <a:rPr lang="en-US" sz="1100" dirty="0" smtClean="0"/>
              <a:t>1 m</a:t>
            </a:r>
            <a:endParaRPr lang="en-US" sz="1100" dirty="0"/>
          </a:p>
        </p:txBody>
      </p:sp>
      <p:sp>
        <p:nvSpPr>
          <p:cNvPr id="73" name="Rectangle 72"/>
          <p:cNvSpPr/>
          <p:nvPr/>
        </p:nvSpPr>
        <p:spPr>
          <a:xfrm>
            <a:off x="4419600" y="4800600"/>
            <a:ext cx="457200" cy="1447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7" name="Group 66"/>
          <p:cNvGrpSpPr/>
          <p:nvPr/>
        </p:nvGrpSpPr>
        <p:grpSpPr>
          <a:xfrm>
            <a:off x="4343400" y="5257800"/>
            <a:ext cx="838199" cy="647819"/>
            <a:chOff x="2895600" y="5237202"/>
            <a:chExt cx="827471" cy="647819"/>
          </a:xfrm>
        </p:grpSpPr>
        <p:sp>
          <p:nvSpPr>
            <p:cNvPr id="61" name="TextBox 60"/>
            <p:cNvSpPr txBox="1"/>
            <p:nvPr/>
          </p:nvSpPr>
          <p:spPr>
            <a:xfrm>
              <a:off x="2895600" y="5237202"/>
              <a:ext cx="663378" cy="246221"/>
            </a:xfrm>
            <a:prstGeom prst="rect">
              <a:avLst/>
            </a:prstGeom>
            <a:noFill/>
          </p:spPr>
          <p:txBody>
            <a:bodyPr wrap="none" rtlCol="0">
              <a:spAutoFit/>
            </a:bodyPr>
            <a:lstStyle/>
            <a:p>
              <a:r>
                <a:rPr lang="en-US" sz="1000" dirty="0" smtClean="0"/>
                <a:t>1845 C.E.</a:t>
              </a:r>
              <a:endParaRPr lang="en-US" sz="1000" dirty="0"/>
            </a:p>
          </p:txBody>
        </p:sp>
        <p:sp>
          <p:nvSpPr>
            <p:cNvPr id="62" name="TextBox 61"/>
            <p:cNvSpPr txBox="1"/>
            <p:nvPr/>
          </p:nvSpPr>
          <p:spPr>
            <a:xfrm>
              <a:off x="2895600" y="5361801"/>
              <a:ext cx="663378" cy="246221"/>
            </a:xfrm>
            <a:prstGeom prst="rect">
              <a:avLst/>
            </a:prstGeom>
            <a:noFill/>
          </p:spPr>
          <p:txBody>
            <a:bodyPr wrap="none" rtlCol="0">
              <a:spAutoFit/>
            </a:bodyPr>
            <a:lstStyle/>
            <a:p>
              <a:r>
                <a:rPr lang="en-US" sz="1000" dirty="0" smtClean="0"/>
                <a:t>1600 C.E.</a:t>
              </a:r>
              <a:endParaRPr lang="en-US" sz="1000" dirty="0"/>
            </a:p>
          </p:txBody>
        </p:sp>
        <p:sp>
          <p:nvSpPr>
            <p:cNvPr id="63" name="TextBox 62"/>
            <p:cNvSpPr txBox="1"/>
            <p:nvPr/>
          </p:nvSpPr>
          <p:spPr>
            <a:xfrm>
              <a:off x="2895600" y="5638800"/>
              <a:ext cx="827471" cy="246221"/>
            </a:xfrm>
            <a:prstGeom prst="rect">
              <a:avLst/>
            </a:prstGeom>
            <a:noFill/>
          </p:spPr>
          <p:txBody>
            <a:bodyPr wrap="square" rtlCol="0">
              <a:spAutoFit/>
            </a:bodyPr>
            <a:lstStyle/>
            <a:p>
              <a:r>
                <a:rPr lang="en-US" sz="1000" dirty="0" smtClean="0"/>
                <a:t>1770 C.E.</a:t>
              </a:r>
              <a:endParaRPr lang="en-US" sz="1000" dirty="0"/>
            </a:p>
          </p:txBody>
        </p:sp>
      </p:grpSp>
      <p:sp>
        <p:nvSpPr>
          <p:cNvPr id="75" name="TextBox 74"/>
          <p:cNvSpPr txBox="1"/>
          <p:nvPr/>
        </p:nvSpPr>
        <p:spPr>
          <a:xfrm>
            <a:off x="4876800" y="6121569"/>
            <a:ext cx="3962400" cy="507831"/>
          </a:xfrm>
          <a:prstGeom prst="rect">
            <a:avLst/>
          </a:prstGeom>
          <a:noFill/>
        </p:spPr>
        <p:txBody>
          <a:bodyPr wrap="square" rtlCol="0">
            <a:spAutoFit/>
          </a:bodyPr>
          <a:lstStyle/>
          <a:p>
            <a:r>
              <a:rPr lang="en-US" sz="900" dirty="0" smtClean="0"/>
              <a:t>In the figure above, the yellow circle indicates the location of the </a:t>
            </a:r>
            <a:r>
              <a:rPr lang="en-US" sz="900" dirty="0" err="1" smtClean="0"/>
              <a:t>stratigraphic</a:t>
            </a:r>
            <a:r>
              <a:rPr lang="en-US" sz="900" dirty="0" smtClean="0"/>
              <a:t> column to the left. On the </a:t>
            </a:r>
            <a:r>
              <a:rPr lang="en-US" sz="900" dirty="0" err="1" smtClean="0"/>
              <a:t>stratigraphic</a:t>
            </a:r>
            <a:r>
              <a:rPr lang="en-US" sz="900" dirty="0" smtClean="0"/>
              <a:t> column, the red circles indicate the location of radiocarbon samples, with the corresponding age to the right.</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370</TotalTime>
  <Words>241</Words>
  <Application>Microsoft Office PowerPoint</Application>
  <PresentationFormat>On-screen Show (4:3)</PresentationFormat>
  <Paragraphs>13</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Boston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strousst</dc:creator>
  <cp:lastModifiedBy>Noah P. Snyder</cp:lastModifiedBy>
  <cp:revision>72</cp:revision>
  <dcterms:created xsi:type="dcterms:W3CDTF">2010-08-09T14:17:00Z</dcterms:created>
  <dcterms:modified xsi:type="dcterms:W3CDTF">2010-10-01T20:22:31Z</dcterms:modified>
</cp:coreProperties>
</file>