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tiff" ContentType="image/tif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140"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58C60D-46E3-45B7-BE0F-CA9D904A2622}" type="datetimeFigureOut">
              <a:rPr lang="en-US" smtClean="0"/>
              <a:t>10/1/2010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5856A8-63A3-43FE-87F9-9E76A087A021}"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15856A8-63A3-43FE-87F9-9E76A087A021}" type="slidenum">
              <a:rPr lang="en-US" smtClean="0"/>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9A52038-B251-436E-937D-839702FC5A5F}" type="datetimeFigureOut">
              <a:rPr lang="en-US" smtClean="0"/>
              <a:t>10/1/2010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D64F83-78C1-47BD-931D-AEE3507FC68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A52038-B251-436E-937D-839702FC5A5F}" type="datetimeFigureOut">
              <a:rPr lang="en-US" smtClean="0"/>
              <a:t>10/1/2010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D64F83-78C1-47BD-931D-AEE3507FC68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A52038-B251-436E-937D-839702FC5A5F}" type="datetimeFigureOut">
              <a:rPr lang="en-US" smtClean="0"/>
              <a:t>10/1/2010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D64F83-78C1-47BD-931D-AEE3507FC68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A52038-B251-436E-937D-839702FC5A5F}" type="datetimeFigureOut">
              <a:rPr lang="en-US" smtClean="0"/>
              <a:t>10/1/2010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D64F83-78C1-47BD-931D-AEE3507FC68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9A52038-B251-436E-937D-839702FC5A5F}" type="datetimeFigureOut">
              <a:rPr lang="en-US" smtClean="0"/>
              <a:t>10/1/2010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D64F83-78C1-47BD-931D-AEE3507FC68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9A52038-B251-436E-937D-839702FC5A5F}" type="datetimeFigureOut">
              <a:rPr lang="en-US" smtClean="0"/>
              <a:t>10/1/2010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D64F83-78C1-47BD-931D-AEE3507FC68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9A52038-B251-436E-937D-839702FC5A5F}" type="datetimeFigureOut">
              <a:rPr lang="en-US" smtClean="0"/>
              <a:t>10/1/2010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D64F83-78C1-47BD-931D-AEE3507FC68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9A52038-B251-436E-937D-839702FC5A5F}" type="datetimeFigureOut">
              <a:rPr lang="en-US" smtClean="0"/>
              <a:t>10/1/2010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D64F83-78C1-47BD-931D-AEE3507FC68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A52038-B251-436E-937D-839702FC5A5F}" type="datetimeFigureOut">
              <a:rPr lang="en-US" smtClean="0"/>
              <a:t>10/1/2010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D64F83-78C1-47BD-931D-AEE3507FC68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A52038-B251-436E-937D-839702FC5A5F}" type="datetimeFigureOut">
              <a:rPr lang="en-US" smtClean="0"/>
              <a:t>10/1/2010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D64F83-78C1-47BD-931D-AEE3507FC68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A52038-B251-436E-937D-839702FC5A5F}" type="datetimeFigureOut">
              <a:rPr lang="en-US" smtClean="0"/>
              <a:t>10/1/2010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D64F83-78C1-47BD-931D-AEE3507FC68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A52038-B251-436E-937D-839702FC5A5F}" type="datetimeFigureOut">
              <a:rPr lang="en-US" smtClean="0"/>
              <a:t>10/1/2010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D64F83-78C1-47BD-931D-AEE3507FC68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3.tiff"/><Relationship Id="rId5" Type="http://schemas.openxmlformats.org/officeDocument/2006/relationships/image" Target="../media/image2.png"/><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graphicFrame>
        <p:nvGraphicFramePr>
          <p:cNvPr id="1026" name="Object 2"/>
          <p:cNvGraphicFramePr>
            <a:graphicFrameLocks noChangeAspect="1"/>
          </p:cNvGraphicFramePr>
          <p:nvPr/>
        </p:nvGraphicFramePr>
        <p:xfrm>
          <a:off x="4343400" y="2590800"/>
          <a:ext cx="4410075" cy="3721100"/>
        </p:xfrm>
        <a:graphic>
          <a:graphicData uri="http://schemas.openxmlformats.org/presentationml/2006/ole">
            <p:oleObj spid="_x0000_s1026" name="CS ChemDraw Drawing" r:id="rId4" imgW="5585049" imgH="4711940" progId="ChemDraw.Document.6.0">
              <p:embed/>
            </p:oleObj>
          </a:graphicData>
        </a:graphic>
      </p:graphicFrame>
      <p:pic>
        <p:nvPicPr>
          <p:cNvPr id="5" name="Picture 4" descr="McC_Purple.png"/>
          <p:cNvPicPr>
            <a:picLocks noChangeAspect="1"/>
          </p:cNvPicPr>
          <p:nvPr/>
        </p:nvPicPr>
        <p:blipFill>
          <a:blip r:embed="rId5" cstate="print"/>
          <a:srcRect l="12549"/>
          <a:stretch>
            <a:fillRect/>
          </a:stretch>
        </p:blipFill>
        <p:spPr>
          <a:xfrm>
            <a:off x="0" y="209550"/>
            <a:ext cx="6372225" cy="857250"/>
          </a:xfrm>
          <a:prstGeom prst="rect">
            <a:avLst/>
          </a:prstGeom>
        </p:spPr>
      </p:pic>
      <p:pic>
        <p:nvPicPr>
          <p:cNvPr id="6" name="Picture 5" descr="nu-sig-win.tif"/>
          <p:cNvPicPr>
            <a:picLocks noChangeAspect="1"/>
          </p:cNvPicPr>
          <p:nvPr/>
        </p:nvPicPr>
        <p:blipFill>
          <a:blip r:embed="rId6" cstate="print">
            <a:clrChange>
              <a:clrFrom>
                <a:srgbClr val="FFFFFF"/>
              </a:clrFrom>
              <a:clrTo>
                <a:srgbClr val="FFFFFF">
                  <a:alpha val="0"/>
                </a:srgbClr>
              </a:clrTo>
            </a:clrChange>
          </a:blip>
          <a:stretch>
            <a:fillRect/>
          </a:stretch>
        </p:blipFill>
        <p:spPr>
          <a:xfrm>
            <a:off x="7391400" y="139954"/>
            <a:ext cx="1676400" cy="1003046"/>
          </a:xfrm>
          <a:prstGeom prst="rect">
            <a:avLst/>
          </a:prstGeom>
        </p:spPr>
      </p:pic>
      <p:sp>
        <p:nvSpPr>
          <p:cNvPr id="7" name="TextBox 6"/>
          <p:cNvSpPr txBox="1"/>
          <p:nvPr/>
        </p:nvSpPr>
        <p:spPr>
          <a:xfrm>
            <a:off x="76200" y="1176516"/>
            <a:ext cx="8915400" cy="1261884"/>
          </a:xfrm>
          <a:prstGeom prst="rect">
            <a:avLst/>
          </a:prstGeom>
          <a:noFill/>
        </p:spPr>
        <p:txBody>
          <a:bodyPr wrap="square" rtlCol="0">
            <a:spAutoFit/>
          </a:bodyPr>
          <a:lstStyle/>
          <a:p>
            <a:r>
              <a:rPr lang="en-US" sz="2400" b="1" dirty="0" smtClean="0"/>
              <a:t>Surface Organometallic Chemistry for Improved Performance and Understanding of Hydrodenitrogenation Catalysis</a:t>
            </a:r>
          </a:p>
          <a:p>
            <a:endParaRPr lang="en-US" sz="800" dirty="0" smtClean="0">
              <a:solidFill>
                <a:srgbClr val="7030A0"/>
              </a:solidFill>
            </a:endParaRPr>
          </a:p>
          <a:p>
            <a:r>
              <a:rPr lang="en-US" sz="2000" i="1" dirty="0" smtClean="0">
                <a:solidFill>
                  <a:srgbClr val="7030A0"/>
                </a:solidFill>
              </a:rPr>
              <a:t>Justin M. Notestein</a:t>
            </a:r>
            <a:r>
              <a:rPr lang="en-US" sz="1600" i="1" dirty="0" smtClean="0">
                <a:solidFill>
                  <a:srgbClr val="7030A0"/>
                </a:solidFill>
              </a:rPr>
              <a:t>, Chemical and Biological Engineering, Northwestern University</a:t>
            </a:r>
            <a:endParaRPr lang="en-US" sz="1600" i="1" dirty="0">
              <a:solidFill>
                <a:srgbClr val="7030A0"/>
              </a:solidFill>
            </a:endParaRPr>
          </a:p>
        </p:txBody>
      </p:sp>
      <p:sp>
        <p:nvSpPr>
          <p:cNvPr id="8" name="TextBox 7"/>
          <p:cNvSpPr txBox="1"/>
          <p:nvPr/>
        </p:nvSpPr>
        <p:spPr>
          <a:xfrm>
            <a:off x="152400" y="2632770"/>
            <a:ext cx="4114800" cy="3539430"/>
          </a:xfrm>
          <a:prstGeom prst="rect">
            <a:avLst/>
          </a:prstGeom>
          <a:noFill/>
        </p:spPr>
        <p:txBody>
          <a:bodyPr wrap="square" rtlCol="0">
            <a:spAutoFit/>
          </a:bodyPr>
          <a:lstStyle/>
          <a:p>
            <a:r>
              <a:rPr lang="en-US" sz="1600" dirty="0" smtClean="0">
                <a:solidFill>
                  <a:schemeClr val="tx2"/>
                </a:solidFill>
              </a:rPr>
              <a:t>Improved understanding and performance of hydrotreating catalysts is critical to viable heavy fuel processing viable.  Inspired by intriguing results for bond cleavage by supported and homogeneous Ta and </a:t>
            </a:r>
            <a:r>
              <a:rPr lang="en-US" sz="1600" dirty="0" err="1" smtClean="0">
                <a:solidFill>
                  <a:schemeClr val="tx2"/>
                </a:solidFill>
              </a:rPr>
              <a:t>Nb</a:t>
            </a:r>
            <a:r>
              <a:rPr lang="en-US" sz="1600" dirty="0" smtClean="0">
                <a:solidFill>
                  <a:schemeClr val="tx2"/>
                </a:solidFill>
              </a:rPr>
              <a:t> complexes, we have synthesized highly isolated, supported Ta catalysts by a traditional route and by use of a calixarene capping ligand.  The calixarene ligand maintains site isolation on the surface at all surface densities, as proven by an alkene epoxidation probe reaction. After reduction, these highly isolated materials are active in hydrodenitrogenation. Additional catalytic and spectroscopic characterization is underway.</a:t>
            </a:r>
            <a:endParaRPr lang="en-US" sz="1600" dirty="0">
              <a:solidFill>
                <a:schemeClr val="tx2"/>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121</Words>
  <Application>Microsoft Office PowerPoint</Application>
  <PresentationFormat>On-screen Show (4:3)</PresentationFormat>
  <Paragraphs>5</Paragraphs>
  <Slides>1</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3" baseType="lpstr">
      <vt:lpstr>Office Theme</vt:lpstr>
      <vt:lpstr>CS ChemDraw Drawing</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Justin Notestein</dc:creator>
  <cp:lastModifiedBy>Justin Notestein</cp:lastModifiedBy>
  <cp:revision>2</cp:revision>
  <dcterms:created xsi:type="dcterms:W3CDTF">2010-10-01T19:50:02Z</dcterms:created>
  <dcterms:modified xsi:type="dcterms:W3CDTF">2010-10-01T20:12:45Z</dcterms:modified>
</cp:coreProperties>
</file>