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8AE8819-24E3-4D20-9999-4A67CE2A98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99A21-E3B5-48A7-B64F-F430EC36E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C8E6A-E685-432B-AC3B-1AA5A7356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20F9927-0727-4751-A552-6EF3601D79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563D-308B-4FC2-86F9-BAC122F9B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5AD8BA7-3244-4C77-8980-221C9F5154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B5DC-33D8-4C79-AC82-814BCF78B3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01C4-14A9-4EC1-A9A4-0756AFF6BE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BCAD-E291-4627-B6A6-C1A2489D2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0E6C-9E6C-498F-8664-69A6C7298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8239-14A7-4FBB-859B-B38BEC45BE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54C9605-6DF1-4D96-95B5-0B197418D7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616317-57A5-46D5-8E34-C818F24C0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Hybrid Structures of Photonic Crystals &amp; </a:t>
            </a:r>
            <a:r>
              <a:rPr lang="en-US" sz="4000" dirty="0" err="1" smtClean="0"/>
              <a:t>Mesoporous</a:t>
            </a:r>
            <a:r>
              <a:rPr lang="en-US" sz="4000" dirty="0" smtClean="0"/>
              <a:t> </a:t>
            </a:r>
            <a:r>
              <a:rPr lang="en-US" sz="4000" dirty="0" smtClean="0"/>
              <a:t>Films</a:t>
            </a:r>
            <a:endParaRPr lang="en-US" sz="4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648200" y="5943600"/>
            <a:ext cx="4114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As a chemical (TMOS) is infiltrated into the pores of the </a:t>
            </a:r>
            <a:r>
              <a:rPr lang="en-GB" sz="1100" dirty="0" err="1" smtClean="0"/>
              <a:t>mesoporous</a:t>
            </a:r>
            <a:r>
              <a:rPr lang="en-GB" sz="1100" dirty="0" smtClean="0"/>
              <a:t> layer, sandwiched between two photonic crystals, the defect peak red-shifts.</a:t>
            </a:r>
            <a:r>
              <a:rPr lang="en-GB" sz="1100" dirty="0" smtClean="0"/>
              <a:t> </a:t>
            </a:r>
            <a:endParaRPr lang="en-US" sz="11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4267200" y="762000"/>
          <a:ext cx="4603247" cy="5419725"/>
        </p:xfrm>
        <a:graphic>
          <a:graphicData uri="http://schemas.openxmlformats.org/presentationml/2006/ole">
            <p:oleObj spid="_x0000_s1025" name="Graph" r:id="rId3" imgW="3111398" imgH="3663696" progId="Origin50.Graph">
              <p:embed/>
            </p:oleObj>
          </a:graphicData>
        </a:graphic>
      </p:graphicFrame>
      <p:sp>
        <p:nvSpPr>
          <p:cNvPr id="65" name="Oval 64"/>
          <p:cNvSpPr/>
          <p:nvPr/>
        </p:nvSpPr>
        <p:spPr>
          <a:xfrm>
            <a:off x="1584668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1867701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2150735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2433768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716802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999836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282869" y="4265772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1705968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1989001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2272035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2555068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2838102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3121136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3404169" y="400012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1584668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1867701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2150735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2433768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2716802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2999836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3282869" y="373447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1705968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1989001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2272035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2555068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2838102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3121136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3404169" y="346882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1625101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1908135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2191168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2474202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2757235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3040269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3323303" y="2778144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1746401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2029435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2312468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2595502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2878535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3161569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3444603" y="2512496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1625101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/>
          <p:cNvSpPr/>
          <p:nvPr/>
        </p:nvSpPr>
        <p:spPr>
          <a:xfrm>
            <a:off x="1908135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2191168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2474202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2757235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3040269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val 154"/>
          <p:cNvSpPr/>
          <p:nvPr/>
        </p:nvSpPr>
        <p:spPr>
          <a:xfrm>
            <a:off x="3323303" y="2246848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/>
          <p:cNvSpPr/>
          <p:nvPr/>
        </p:nvSpPr>
        <p:spPr>
          <a:xfrm>
            <a:off x="1746401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/>
          <p:cNvSpPr/>
          <p:nvPr/>
        </p:nvSpPr>
        <p:spPr>
          <a:xfrm>
            <a:off x="2029435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2312468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/>
          <p:cNvSpPr/>
          <p:nvPr/>
        </p:nvSpPr>
        <p:spPr>
          <a:xfrm>
            <a:off x="2595502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/>
          <p:cNvSpPr/>
          <p:nvPr/>
        </p:nvSpPr>
        <p:spPr>
          <a:xfrm>
            <a:off x="2878535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3161569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3444603" y="1981200"/>
            <a:ext cx="242600" cy="265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1665534" y="3096921"/>
            <a:ext cx="1981235" cy="318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/>
          <p:cNvSpPr/>
          <p:nvPr/>
        </p:nvSpPr>
        <p:spPr>
          <a:xfrm>
            <a:off x="1786834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65" name="Oval 164"/>
          <p:cNvSpPr/>
          <p:nvPr/>
        </p:nvSpPr>
        <p:spPr>
          <a:xfrm>
            <a:off x="1665534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19081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67" name="Oval 166"/>
          <p:cNvSpPr/>
          <p:nvPr/>
        </p:nvSpPr>
        <p:spPr>
          <a:xfrm>
            <a:off x="20294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21507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22720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0" name="Oval 169"/>
          <p:cNvSpPr/>
          <p:nvPr/>
        </p:nvSpPr>
        <p:spPr>
          <a:xfrm>
            <a:off x="23933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25146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2" name="Oval 171"/>
          <p:cNvSpPr/>
          <p:nvPr/>
        </p:nvSpPr>
        <p:spPr>
          <a:xfrm>
            <a:off x="26359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27572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4" name="Oval 173"/>
          <p:cNvSpPr/>
          <p:nvPr/>
        </p:nvSpPr>
        <p:spPr>
          <a:xfrm>
            <a:off x="3242436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5" name="Oval 174"/>
          <p:cNvSpPr/>
          <p:nvPr/>
        </p:nvSpPr>
        <p:spPr>
          <a:xfrm>
            <a:off x="3121136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6" name="Oval 175"/>
          <p:cNvSpPr/>
          <p:nvPr/>
        </p:nvSpPr>
        <p:spPr>
          <a:xfrm>
            <a:off x="2999836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7" name="Oval 176"/>
          <p:cNvSpPr/>
          <p:nvPr/>
        </p:nvSpPr>
        <p:spPr>
          <a:xfrm>
            <a:off x="2878535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8" name="Oval 177"/>
          <p:cNvSpPr/>
          <p:nvPr/>
        </p:nvSpPr>
        <p:spPr>
          <a:xfrm>
            <a:off x="3485036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79" name="Oval 178"/>
          <p:cNvSpPr/>
          <p:nvPr/>
        </p:nvSpPr>
        <p:spPr>
          <a:xfrm>
            <a:off x="3363736" y="3096921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0" name="Oval 179"/>
          <p:cNvSpPr/>
          <p:nvPr/>
        </p:nvSpPr>
        <p:spPr>
          <a:xfrm>
            <a:off x="18272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1" name="Oval 180"/>
          <p:cNvSpPr/>
          <p:nvPr/>
        </p:nvSpPr>
        <p:spPr>
          <a:xfrm>
            <a:off x="17059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2" name="Oval 181"/>
          <p:cNvSpPr/>
          <p:nvPr/>
        </p:nvSpPr>
        <p:spPr>
          <a:xfrm>
            <a:off x="19485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3" name="Oval 182"/>
          <p:cNvSpPr/>
          <p:nvPr/>
        </p:nvSpPr>
        <p:spPr>
          <a:xfrm>
            <a:off x="20698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4" name="Oval 183"/>
          <p:cNvSpPr/>
          <p:nvPr/>
        </p:nvSpPr>
        <p:spPr>
          <a:xfrm>
            <a:off x="21911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23124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24337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2555068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26763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89" name="Oval 188"/>
          <p:cNvSpPr/>
          <p:nvPr/>
        </p:nvSpPr>
        <p:spPr>
          <a:xfrm>
            <a:off x="27976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90" name="Oval 189"/>
          <p:cNvSpPr/>
          <p:nvPr/>
        </p:nvSpPr>
        <p:spPr>
          <a:xfrm>
            <a:off x="32828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91" name="Oval 190"/>
          <p:cNvSpPr/>
          <p:nvPr/>
        </p:nvSpPr>
        <p:spPr>
          <a:xfrm>
            <a:off x="31615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92" name="Oval 191"/>
          <p:cNvSpPr/>
          <p:nvPr/>
        </p:nvSpPr>
        <p:spPr>
          <a:xfrm>
            <a:off x="30402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29189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35254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3404169" y="3256310"/>
            <a:ext cx="121300" cy="1593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1422934" y="4531420"/>
            <a:ext cx="2387066" cy="2691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2133600" y="4495800"/>
            <a:ext cx="559722" cy="2575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substrate</a:t>
            </a:r>
            <a:endParaRPr lang="en-US" dirty="0"/>
          </a:p>
        </p:txBody>
      </p:sp>
      <p:sp>
        <p:nvSpPr>
          <p:cNvPr id="214" name="Rectangle 213"/>
          <p:cNvSpPr/>
          <p:nvPr/>
        </p:nvSpPr>
        <p:spPr>
          <a:xfrm>
            <a:off x="457200" y="3810000"/>
            <a:ext cx="881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Photonic</a:t>
            </a:r>
          </a:p>
          <a:p>
            <a:r>
              <a:rPr lang="en-US" sz="1400" dirty="0" smtClean="0"/>
              <a:t>Crystal</a:t>
            </a:r>
            <a:endParaRPr lang="en-US" sz="1400" dirty="0"/>
          </a:p>
        </p:txBody>
      </p:sp>
      <p:sp>
        <p:nvSpPr>
          <p:cNvPr id="215" name="Rectangle 214"/>
          <p:cNvSpPr/>
          <p:nvPr/>
        </p:nvSpPr>
        <p:spPr>
          <a:xfrm>
            <a:off x="228600" y="2971800"/>
            <a:ext cx="1295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Mesoporous</a:t>
            </a:r>
            <a:r>
              <a:rPr lang="en-US" sz="1400" dirty="0" smtClean="0"/>
              <a:t> </a:t>
            </a:r>
            <a:r>
              <a:rPr lang="en-US" sz="1400" dirty="0" smtClean="0"/>
              <a:t>Film </a:t>
            </a:r>
            <a:endParaRPr lang="en-US" sz="1400" dirty="0"/>
          </a:p>
        </p:txBody>
      </p:sp>
      <p:sp>
        <p:nvSpPr>
          <p:cNvPr id="216" name="Rectangle 215"/>
          <p:cNvSpPr/>
          <p:nvPr/>
        </p:nvSpPr>
        <p:spPr>
          <a:xfrm>
            <a:off x="457200" y="2299977"/>
            <a:ext cx="10466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Photonic</a:t>
            </a:r>
          </a:p>
          <a:p>
            <a:r>
              <a:rPr lang="en-US" sz="1400" dirty="0" smtClean="0"/>
              <a:t>Crystal</a:t>
            </a:r>
            <a:endParaRPr lang="en-US" sz="1400" dirty="0"/>
          </a:p>
        </p:txBody>
      </p:sp>
      <p:sp>
        <p:nvSpPr>
          <p:cNvPr id="217" name="Left Brace 216"/>
          <p:cNvSpPr/>
          <p:nvPr/>
        </p:nvSpPr>
        <p:spPr>
          <a:xfrm>
            <a:off x="1422934" y="3468828"/>
            <a:ext cx="121300" cy="10094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Left Brace 217"/>
          <p:cNvSpPr/>
          <p:nvPr/>
        </p:nvSpPr>
        <p:spPr>
          <a:xfrm>
            <a:off x="1503801" y="3096921"/>
            <a:ext cx="64693" cy="26564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Left Brace 218"/>
          <p:cNvSpPr/>
          <p:nvPr/>
        </p:nvSpPr>
        <p:spPr>
          <a:xfrm>
            <a:off x="1422934" y="1981200"/>
            <a:ext cx="121300" cy="106259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TextBox 220"/>
          <p:cNvSpPr txBox="1"/>
          <p:nvPr/>
        </p:nvSpPr>
        <p:spPr>
          <a:xfrm>
            <a:off x="381000" y="5334000"/>
            <a:ext cx="4114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The hybrid structure is fabricated by embedding a </a:t>
            </a:r>
            <a:r>
              <a:rPr lang="en-GB" sz="1100" dirty="0" err="1" smtClean="0"/>
              <a:t>mesoporous</a:t>
            </a:r>
            <a:r>
              <a:rPr lang="en-GB" sz="1100" dirty="0" smtClean="0"/>
              <a:t> layer in between two photonic crystals made up of silica spheres. The </a:t>
            </a:r>
            <a:r>
              <a:rPr lang="en-GB" sz="1100" dirty="0" err="1" smtClean="0"/>
              <a:t>mesoporous</a:t>
            </a:r>
            <a:r>
              <a:rPr lang="en-GB" sz="1100" dirty="0" smtClean="0"/>
              <a:t> layer acts as a defect layer, transmitting light at a specific wavelength that was previously forbidden. This is exhibited as a dip in the reflectivity spectrum.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129</TotalTime>
  <Words>94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Equity</vt:lpstr>
      <vt:lpstr>Origin Graph</vt:lpstr>
      <vt:lpstr>Hybrid Structures of Photonic Crystals &amp; Mesoporous Films</vt:lpstr>
    </vt:vector>
  </TitlesOfParts>
  <Company>Kenyon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yy</dc:title>
  <dc:creator>FCP</dc:creator>
  <cp:lastModifiedBy>Library and Information Services</cp:lastModifiedBy>
  <cp:revision>15</cp:revision>
  <dcterms:created xsi:type="dcterms:W3CDTF">2006-10-09T02:28:53Z</dcterms:created>
  <dcterms:modified xsi:type="dcterms:W3CDTF">2010-10-01T01:16:17Z</dcterms:modified>
</cp:coreProperties>
</file>