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9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E6C746-4619-4979-9375-FD811BAD7471}"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E6C746-4619-4979-9375-FD811BAD7471}"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E6C746-4619-4979-9375-FD811BAD7471}"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E6C746-4619-4979-9375-FD811BAD7471}"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E6C746-4619-4979-9375-FD811BAD7471}" type="datetimeFigureOut">
              <a:rPr lang="en-US" smtClean="0"/>
              <a:pPr/>
              <a:t>10/1/2010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E6C746-4619-4979-9375-FD811BAD7471}" type="datetimeFigureOut">
              <a:rPr lang="en-US" smtClean="0"/>
              <a:pPr/>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E6C746-4619-4979-9375-FD811BAD7471}" type="datetimeFigureOut">
              <a:rPr lang="en-US" smtClean="0"/>
              <a:pPr/>
              <a:t>10/1/2010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E6C746-4619-4979-9375-FD811BAD7471}" type="datetimeFigureOut">
              <a:rPr lang="en-US" smtClean="0"/>
              <a:pPr/>
              <a:t>10/1/2010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E6C746-4619-4979-9375-FD811BAD7471}" type="datetimeFigureOut">
              <a:rPr lang="en-US" smtClean="0"/>
              <a:pPr/>
              <a:t>10/1/2010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E6C746-4619-4979-9375-FD811BAD7471}" type="datetimeFigureOut">
              <a:rPr lang="en-US" smtClean="0"/>
              <a:pPr/>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E6C746-4619-4979-9375-FD811BAD7471}" type="datetimeFigureOut">
              <a:rPr lang="en-US" smtClean="0"/>
              <a:pPr/>
              <a:t>10/1/2010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24C31-3796-4B8F-8C33-5024B67F6D0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E6C746-4619-4979-9375-FD811BAD7471}" type="datetimeFigureOut">
              <a:rPr lang="en-US" smtClean="0"/>
              <a:pPr/>
              <a:t>10/1/2010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24C31-3796-4B8F-8C33-5024B67F6D0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tile tx="0" ty="0" sx="100000" sy="100000" flip="none" algn="tl"/>
        </a:blipFill>
        <a:effectLst/>
      </p:bgPr>
    </p:bg>
    <p:spTree>
      <p:nvGrpSpPr>
        <p:cNvPr id="1" name=""/>
        <p:cNvGrpSpPr/>
        <p:nvPr/>
      </p:nvGrpSpPr>
      <p:grpSpPr>
        <a:xfrm>
          <a:off x="0" y="0"/>
          <a:ext cx="0" cy="0"/>
          <a:chOff x="0" y="0"/>
          <a:chExt cx="0" cy="0"/>
        </a:xfrm>
      </p:grpSpPr>
      <p:sp>
        <p:nvSpPr>
          <p:cNvPr id="4" name="TextBox 3"/>
          <p:cNvSpPr txBox="1"/>
          <p:nvPr/>
        </p:nvSpPr>
        <p:spPr>
          <a:xfrm>
            <a:off x="152400" y="304800"/>
            <a:ext cx="8741367" cy="1061829"/>
          </a:xfrm>
          <a:prstGeom prst="rect">
            <a:avLst/>
          </a:prstGeom>
          <a:noFill/>
        </p:spPr>
        <p:txBody>
          <a:bodyPr wrap="none" rtlCol="0">
            <a:spAutoFit/>
          </a:bodyPr>
          <a:lstStyle/>
          <a:p>
            <a:pPr>
              <a:lnSpc>
                <a:spcPct val="150000"/>
              </a:lnSpc>
            </a:pPr>
            <a:r>
              <a:rPr lang="en-US" sz="2400" dirty="0" smtClean="0"/>
              <a:t>Rhodium(I)-Catalyzed </a:t>
            </a:r>
            <a:r>
              <a:rPr lang="en-US" sz="2400" dirty="0" err="1" smtClean="0"/>
              <a:t>Hydroacylation</a:t>
            </a:r>
            <a:r>
              <a:rPr lang="en-US" sz="2400" dirty="0" smtClean="0"/>
              <a:t> Promoted by Chelating Amines</a:t>
            </a:r>
          </a:p>
          <a:p>
            <a:pPr>
              <a:lnSpc>
                <a:spcPct val="150000"/>
              </a:lnSpc>
            </a:pPr>
            <a:r>
              <a:rPr lang="en-US" dirty="0" smtClean="0"/>
              <a:t>Holly D. </a:t>
            </a:r>
            <a:r>
              <a:rPr lang="en-US" dirty="0" err="1" smtClean="0"/>
              <a:t>Bendorf</a:t>
            </a:r>
            <a:r>
              <a:rPr lang="en-US" dirty="0" smtClean="0"/>
              <a:t>, Lycoming College, Williamsport, PA 17701</a:t>
            </a:r>
            <a:endParaRPr lang="en-US" dirty="0"/>
          </a:p>
        </p:txBody>
      </p:sp>
      <p:graphicFrame>
        <p:nvGraphicFramePr>
          <p:cNvPr id="1027" name="Object 3"/>
          <p:cNvGraphicFramePr>
            <a:graphicFrameLocks noChangeAspect="1"/>
          </p:cNvGraphicFramePr>
          <p:nvPr/>
        </p:nvGraphicFramePr>
        <p:xfrm>
          <a:off x="1219200" y="1711325"/>
          <a:ext cx="6677025" cy="2022475"/>
        </p:xfrm>
        <a:graphic>
          <a:graphicData uri="http://schemas.openxmlformats.org/presentationml/2006/ole">
            <p:oleObj spid="_x0000_s1027" name="CS ChemDraw Drawing" r:id="rId4" imgW="6676263" imgH="2021967" progId="ChemDraw.Document.6.0">
              <p:embed/>
            </p:oleObj>
          </a:graphicData>
        </a:graphic>
      </p:graphicFrame>
      <p:sp>
        <p:nvSpPr>
          <p:cNvPr id="9" name="TextBox 8"/>
          <p:cNvSpPr txBox="1"/>
          <p:nvPr/>
        </p:nvSpPr>
        <p:spPr>
          <a:xfrm>
            <a:off x="762000" y="4217075"/>
            <a:ext cx="7620000" cy="2308324"/>
          </a:xfrm>
          <a:prstGeom prst="rect">
            <a:avLst/>
          </a:prstGeom>
          <a:noFill/>
        </p:spPr>
        <p:txBody>
          <a:bodyPr wrap="square" rtlCol="0">
            <a:spAutoFit/>
          </a:bodyPr>
          <a:lstStyle/>
          <a:p>
            <a:r>
              <a:rPr lang="en-US" dirty="0" err="1" smtClean="0"/>
              <a:t>Benzazepines</a:t>
            </a:r>
            <a:r>
              <a:rPr lang="en-US" dirty="0" smtClean="0"/>
              <a:t> (n = 1) and </a:t>
            </a:r>
            <a:r>
              <a:rPr lang="en-US" dirty="0" err="1" smtClean="0"/>
              <a:t>benzazocines</a:t>
            </a:r>
            <a:r>
              <a:rPr lang="en-US" dirty="0" smtClean="0"/>
              <a:t> (n = 2) exhibit a broad range of biological activity.  Our goal is to develop syntheses of these compounds that emphasize the efficient use of chemical resources, much of which are derived from petroleum.  To this end, rhodium-catalyzed </a:t>
            </a:r>
            <a:r>
              <a:rPr lang="en-US" dirty="0" err="1" smtClean="0"/>
              <a:t>hydroacylation</a:t>
            </a:r>
            <a:r>
              <a:rPr lang="en-US" dirty="0" smtClean="0"/>
              <a:t> is an attractive strategy due to its inherent atom economy and mild reaction conditions.  The chemistry developed in our laboratory exploits chelating </a:t>
            </a:r>
            <a:r>
              <a:rPr lang="en-US" dirty="0" err="1" smtClean="0"/>
              <a:t>allyl</a:t>
            </a:r>
            <a:r>
              <a:rPr lang="en-US" smtClean="0"/>
              <a:t> amines</a:t>
            </a:r>
            <a:r>
              <a:rPr lang="en-US" dirty="0" smtClean="0"/>
              <a:t>, which readily undergo </a:t>
            </a:r>
            <a:r>
              <a:rPr lang="en-US" dirty="0" err="1" smtClean="0"/>
              <a:t>hydroacylation</a:t>
            </a:r>
            <a:r>
              <a:rPr lang="en-US" dirty="0" smtClean="0"/>
              <a:t> and produce the desired compounds in moderate to high yields.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114</Words>
  <Application>Microsoft Office PowerPoint</Application>
  <PresentationFormat>On-screen Show (4:3)</PresentationFormat>
  <Paragraphs>3</Paragraphs>
  <Slides>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vt:i4>
      </vt:variant>
    </vt:vector>
  </HeadingPairs>
  <TitlesOfParts>
    <vt:vector size="3" baseType="lpstr">
      <vt:lpstr>Office Theme</vt:lpstr>
      <vt:lpstr>CS ChemDraw Drawing</vt:lpstr>
      <vt:lpstr>Slide 1</vt:lpstr>
    </vt:vector>
  </TitlesOfParts>
  <Company>Lycoming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Lycoming College</dc:creator>
  <cp:lastModifiedBy>Lycoming College</cp:lastModifiedBy>
  <cp:revision>25</cp:revision>
  <dcterms:created xsi:type="dcterms:W3CDTF">2010-10-01T16:34:46Z</dcterms:created>
  <dcterms:modified xsi:type="dcterms:W3CDTF">2010-10-01T19:38:59Z</dcterms:modified>
</cp:coreProperties>
</file>