
<file path=[Content_Types].xml><?xml version="1.0" encoding="utf-8"?>
<Types xmlns="http://schemas.openxmlformats.org/package/2006/content-types">
  <Default Extension="jpeg" ContentType="image/jpeg"/>
  <Override PartName="/ppt/embeddings/Microsoft_Equation2.bin" ContentType="application/vnd.openxmlformats-officedocument.oleObject"/>
  <Override PartName="/ppt/slideLayouts/slideLayout6.xml" ContentType="application/vnd.openxmlformats-officedocument.presentationml.slideLayout+xml"/>
  <Override PartName="/docProps/core.xml" ContentType="application/vnd.openxmlformats-package.core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ict" ContentType="image/pict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embeddings/Microsoft_Equation1.bin" ContentType="application/vnd.openxmlformats-officedocument.oleObject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embeddings/Microsoft_Equation3.bin" ContentType="application/vnd.openxmlformats-officedocument.oleObject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vml" ContentType="application/vnd.openxmlformats-officedocument.vmlDrawin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>
    <p:restoredLeft sz="15602" autoAdjust="0"/>
    <p:restoredTop sz="94737" autoAdjust="0"/>
  </p:normalViewPr>
  <p:slideViewPr>
    <p:cSldViewPr snapToGrid="0" snapToObjects="1">
      <p:cViewPr varScale="1">
        <p:scale>
          <a:sx n="105" d="100"/>
          <a:sy n="105" d="100"/>
        </p:scale>
        <p:origin x="-17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Relationship Id="rId2" Type="http://schemas.openxmlformats.org/officeDocument/2006/relationships/image" Target="../media/image2.pict"/><Relationship Id="rId3" Type="http://schemas.openxmlformats.org/officeDocument/2006/relationships/image" Target="../media/image3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2E7902D-206F-9145-92C4-00A27890F417}" type="datetimeFigureOut">
              <a:rPr lang="en-US" smtClean="0"/>
              <a:t>10/1/10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492030-7BF1-684A-9BD8-695AAB9D2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ng"/><Relationship Id="rId12" Type="http://schemas.openxmlformats.org/officeDocument/2006/relationships/oleObject" Target="../embeddings/Microsoft_Equation2.bin"/><Relationship Id="rId13" Type="http://schemas.openxmlformats.org/officeDocument/2006/relationships/image" Target="../media/image12.pdf"/><Relationship Id="rId14" Type="http://schemas.openxmlformats.org/officeDocument/2006/relationships/image" Target="../media/image13.png"/><Relationship Id="rId15" Type="http://schemas.openxmlformats.org/officeDocument/2006/relationships/image" Target="../media/image14.pdf"/><Relationship Id="rId16" Type="http://schemas.openxmlformats.org/officeDocument/2006/relationships/image" Target="../media/image15.png"/><Relationship Id="rId17" Type="http://schemas.openxmlformats.org/officeDocument/2006/relationships/oleObject" Target="../embeddings/Microsoft_Equation3.bin"/><Relationship Id="rId18" Type="http://schemas.openxmlformats.org/officeDocument/2006/relationships/image" Target="../media/image16.jpeg"/><Relationship Id="rId19" Type="http://schemas.openxmlformats.org/officeDocument/2006/relationships/image" Target="../media/image17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image" Target="../media/image6.pdf"/><Relationship Id="rId6" Type="http://schemas.openxmlformats.org/officeDocument/2006/relationships/image" Target="../media/image7.png"/><Relationship Id="rId7" Type="http://schemas.openxmlformats.org/officeDocument/2006/relationships/image" Target="../media/image8.pdf"/><Relationship Id="rId8" Type="http://schemas.openxmlformats.org/officeDocument/2006/relationships/image" Target="../media/image9.png"/><Relationship Id="rId9" Type="http://schemas.openxmlformats.org/officeDocument/2006/relationships/oleObject" Target="../embeddings/Microsoft_Equation1.bin"/><Relationship Id="rId10" Type="http://schemas.openxmlformats.org/officeDocument/2006/relationships/image" Target="../media/image10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3">
            <a:alphaModFix amt="4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7286" y="0"/>
            <a:ext cx="78305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Bubble Detachment on Micro/</a:t>
            </a:r>
            <a:r>
              <a:rPr lang="en-US" sz="2400" dirty="0" err="1" smtClean="0">
                <a:solidFill>
                  <a:srgbClr val="0000FF"/>
                </a:solidFill>
              </a:rPr>
              <a:t>Nano</a:t>
            </a:r>
            <a:r>
              <a:rPr lang="en-US" sz="2400" dirty="0" smtClean="0">
                <a:solidFill>
                  <a:srgbClr val="0000FF"/>
                </a:solidFill>
              </a:rPr>
              <a:t> Structured Solid Surfaces</a:t>
            </a:r>
          </a:p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in Energy Applications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6604" y="1052989"/>
            <a:ext cx="4871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Sung Kwon Cho, University of Pittsburgh</a:t>
            </a:r>
          </a:p>
          <a:p>
            <a:r>
              <a:rPr lang="en-US" dirty="0" smtClean="0"/>
              <a:t>Chang-Hwan </a:t>
            </a:r>
            <a:r>
              <a:rPr lang="en-US" dirty="0" err="1" smtClean="0"/>
              <a:t>Choi</a:t>
            </a:r>
            <a:r>
              <a:rPr lang="en-US" dirty="0" smtClean="0"/>
              <a:t>, Stevens Institute of Technology</a:t>
            </a:r>
            <a:endParaRPr lang="en-US" dirty="0"/>
          </a:p>
        </p:txBody>
      </p:sp>
      <p:pic>
        <p:nvPicPr>
          <p:cNvPr id="6" name="P 4"/>
          <p:cNvPicPr/>
          <p:nvPr/>
        </p:nvPicPr>
        <p:blipFill>
          <a:blip r:embed="rId4" cstate="print"/>
          <a:srcRect b="49858"/>
          <a:stretch>
            <a:fillRect/>
          </a:stretch>
        </p:blipFill>
        <p:spPr bwMode="auto">
          <a:xfrm>
            <a:off x="792985" y="5372888"/>
            <a:ext cx="3270212" cy="1178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235468" y="3217301"/>
            <a:ext cx="1295400" cy="13843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027478" y="3223651"/>
            <a:ext cx="1295400" cy="13716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5256078" y="3772926"/>
            <a:ext cx="838200" cy="8223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5027478" y="4366651"/>
            <a:ext cx="1295400" cy="27305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5605328" y="4198376"/>
            <a:ext cx="1524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7460893" y="4220601"/>
            <a:ext cx="1143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573578" y="3528451"/>
            <a:ext cx="685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__" charset="-127"/>
              </a:rPr>
              <a:t>Water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268778" y="3918976"/>
            <a:ext cx="990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__" charset="-127"/>
              </a:rPr>
              <a:t>Gas bubble</a:t>
            </a:r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268778" y="3293501"/>
          <a:ext cx="876300" cy="177800"/>
        </p:xfrm>
        <a:graphic>
          <a:graphicData uri="http://schemas.openxmlformats.org/presentationml/2006/ole">
            <p:oleObj spid="_x0000_s3083" name="Equation" r:id="rId9" imgW="876300" imgH="177800" progId="Equation.3">
              <p:embed/>
            </p:oleObj>
          </a:graphicData>
        </a:graphic>
      </p:graphicFrame>
      <p:sp>
        <p:nvSpPr>
          <p:cNvPr id="3084" name="Oval 12"/>
          <p:cNvSpPr>
            <a:spLocks noChangeArrowheads="1"/>
          </p:cNvSpPr>
          <p:nvPr/>
        </p:nvSpPr>
        <p:spPr bwMode="auto">
          <a:xfrm>
            <a:off x="7546618" y="3687201"/>
            <a:ext cx="717550" cy="7143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7235468" y="4373001"/>
            <a:ext cx="1295400" cy="27305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7318018" y="4373001"/>
            <a:ext cx="76200" cy="762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7470418" y="4373001"/>
            <a:ext cx="76200" cy="762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7616468" y="4373001"/>
            <a:ext cx="76200" cy="762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7768868" y="4373001"/>
            <a:ext cx="76200" cy="76200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7921268" y="4373001"/>
            <a:ext cx="76200" cy="76200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8067318" y="4373001"/>
            <a:ext cx="76200" cy="762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8219718" y="4373001"/>
            <a:ext cx="76200" cy="762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8372118" y="4373001"/>
            <a:ext cx="76200" cy="762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94" name="Picture 2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10"/>
              <a:srcRect/>
              <a:stretch>
                <a:fillRect/>
              </a:stretch>
            </p:blipFill>
          </mc:Choice>
          <mc:Fallback>
            <p:blipFill>
              <a:blip r:embed="rId11"/>
              <a:srcRect/>
              <a:stretch>
                <a:fillRect/>
              </a:stretch>
            </p:blipFill>
          </mc:Fallback>
        </mc:AlternateContent>
        <p:spPr bwMode="auto">
          <a:xfrm>
            <a:off x="7832368" y="4201551"/>
            <a:ext cx="1651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95" name="Line 23"/>
          <p:cNvSpPr>
            <a:spLocks noChangeShapeType="1"/>
          </p:cNvSpPr>
          <p:nvPr/>
        </p:nvSpPr>
        <p:spPr bwMode="auto">
          <a:xfrm flipH="1">
            <a:off x="7926031" y="4325376"/>
            <a:ext cx="203200" cy="1333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sm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7667268" y="4312676"/>
            <a:ext cx="227013" cy="1460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sm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097" name="Object 25"/>
          <p:cNvGraphicFramePr>
            <a:graphicFrameLocks noChangeAspect="1"/>
          </p:cNvGraphicFramePr>
          <p:nvPr/>
        </p:nvGraphicFramePr>
        <p:xfrm>
          <a:off x="7856181" y="4473014"/>
          <a:ext cx="103188" cy="141288"/>
        </p:xfrm>
        <a:graphic>
          <a:graphicData uri="http://schemas.openxmlformats.org/presentationml/2006/ole">
            <p:oleObj spid="_x0000_s3097" name="Equation" r:id="rId12" imgW="101600" imgH="139700" progId="Equation.3">
              <p:embed/>
            </p:oleObj>
          </a:graphicData>
        </a:graphic>
      </p:graphicFrame>
      <p:sp>
        <p:nvSpPr>
          <p:cNvPr id="3098" name="Line 26"/>
          <p:cNvSpPr>
            <a:spLocks noChangeShapeType="1"/>
          </p:cNvSpPr>
          <p:nvPr/>
        </p:nvSpPr>
        <p:spPr bwMode="auto">
          <a:xfrm flipH="1">
            <a:off x="5957753" y="4322201"/>
            <a:ext cx="114300" cy="203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sm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9" name="Line 27"/>
          <p:cNvSpPr>
            <a:spLocks noChangeShapeType="1"/>
          </p:cNvSpPr>
          <p:nvPr/>
        </p:nvSpPr>
        <p:spPr bwMode="auto">
          <a:xfrm>
            <a:off x="5278303" y="4319026"/>
            <a:ext cx="114300" cy="203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sm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00" name="Picture 28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13"/>
              <a:srcRect/>
              <a:stretch>
                <a:fillRect/>
              </a:stretch>
            </p:blipFill>
          </mc:Choice>
          <mc:Fallback>
            <p:blipFill>
              <a:blip r:embed="rId14"/>
              <a:srcRect/>
              <a:stretch>
                <a:fillRect/>
              </a:stretch>
            </p:blipFill>
          </mc:Fallback>
        </mc:AlternateContent>
        <p:spPr bwMode="auto">
          <a:xfrm>
            <a:off x="5833928" y="4436501"/>
            <a:ext cx="1270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01" name="Arc 29"/>
          <p:cNvSpPr>
            <a:spLocks/>
          </p:cNvSpPr>
          <p:nvPr/>
        </p:nvSpPr>
        <p:spPr bwMode="auto">
          <a:xfrm rot="17100000">
            <a:off x="5194166" y="4249176"/>
            <a:ext cx="125413" cy="147638"/>
          </a:xfrm>
          <a:custGeom>
            <a:avLst/>
            <a:gdLst>
              <a:gd name="G0" fmla="+- 6814 0 0"/>
              <a:gd name="G1" fmla="+- 21600 0 0"/>
              <a:gd name="G2" fmla="+- 21600 0 0"/>
              <a:gd name="T0" fmla="*/ 0 w 24311"/>
              <a:gd name="T1" fmla="*/ 1103 h 21600"/>
              <a:gd name="T2" fmla="*/ 24311 w 24311"/>
              <a:gd name="T3" fmla="*/ 8934 h 21600"/>
              <a:gd name="T4" fmla="*/ 6814 w 2431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311" h="21600" fill="none" extrusionOk="0">
                <a:moveTo>
                  <a:pt x="-1" y="1102"/>
                </a:moveTo>
                <a:cubicBezTo>
                  <a:pt x="2197" y="372"/>
                  <a:pt x="4498" y="-1"/>
                  <a:pt x="6814" y="-1"/>
                </a:cubicBezTo>
                <a:cubicBezTo>
                  <a:pt x="13741" y="-1"/>
                  <a:pt x="20248" y="3322"/>
                  <a:pt x="24310" y="8934"/>
                </a:cubicBezTo>
              </a:path>
              <a:path w="24311" h="21600" stroke="0" extrusionOk="0">
                <a:moveTo>
                  <a:pt x="-1" y="1102"/>
                </a:moveTo>
                <a:cubicBezTo>
                  <a:pt x="2197" y="372"/>
                  <a:pt x="4498" y="-1"/>
                  <a:pt x="6814" y="-1"/>
                </a:cubicBezTo>
                <a:cubicBezTo>
                  <a:pt x="13741" y="-1"/>
                  <a:pt x="20248" y="3322"/>
                  <a:pt x="24310" y="8934"/>
                </a:cubicBezTo>
                <a:lnTo>
                  <a:pt x="68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02" name="Picture 30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15"/>
              <a:srcRect/>
              <a:stretch>
                <a:fillRect/>
              </a:stretch>
            </p:blipFill>
          </mc:Choice>
          <mc:Fallback>
            <p:blipFill>
              <a:blip r:embed="rId16"/>
              <a:srcRect/>
              <a:stretch>
                <a:fillRect/>
              </a:stretch>
            </p:blipFill>
          </mc:Fallback>
        </mc:AlternateContent>
        <p:spPr bwMode="auto">
          <a:xfrm>
            <a:off x="5090978" y="4153926"/>
            <a:ext cx="1270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03" name="Arc 31"/>
          <p:cNvSpPr>
            <a:spLocks/>
          </p:cNvSpPr>
          <p:nvPr/>
        </p:nvSpPr>
        <p:spPr bwMode="auto">
          <a:xfrm rot="17100000">
            <a:off x="7645043" y="4279339"/>
            <a:ext cx="84138" cy="147638"/>
          </a:xfrm>
          <a:custGeom>
            <a:avLst/>
            <a:gdLst>
              <a:gd name="G0" fmla="+- 6814 0 0"/>
              <a:gd name="G1" fmla="+- 21600 0 0"/>
              <a:gd name="G2" fmla="+- 21600 0 0"/>
              <a:gd name="T0" fmla="*/ 0 w 16394"/>
              <a:gd name="T1" fmla="*/ 1103 h 21600"/>
              <a:gd name="T2" fmla="*/ 16394 w 16394"/>
              <a:gd name="T3" fmla="*/ 2241 h 21600"/>
              <a:gd name="T4" fmla="*/ 6814 w 1639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394" h="21600" fill="none" extrusionOk="0">
                <a:moveTo>
                  <a:pt x="-1" y="1102"/>
                </a:moveTo>
                <a:cubicBezTo>
                  <a:pt x="2197" y="372"/>
                  <a:pt x="4498" y="-1"/>
                  <a:pt x="6814" y="-1"/>
                </a:cubicBezTo>
                <a:cubicBezTo>
                  <a:pt x="10137" y="-1"/>
                  <a:pt x="13415" y="766"/>
                  <a:pt x="16394" y="2240"/>
                </a:cubicBezTo>
              </a:path>
              <a:path w="16394" h="21600" stroke="0" extrusionOk="0">
                <a:moveTo>
                  <a:pt x="-1" y="1102"/>
                </a:moveTo>
                <a:cubicBezTo>
                  <a:pt x="2197" y="372"/>
                  <a:pt x="4498" y="-1"/>
                  <a:pt x="6814" y="-1"/>
                </a:cubicBezTo>
                <a:cubicBezTo>
                  <a:pt x="10137" y="-1"/>
                  <a:pt x="13415" y="766"/>
                  <a:pt x="16394" y="2240"/>
                </a:cubicBezTo>
                <a:lnTo>
                  <a:pt x="68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 flipH="1" flipV="1">
            <a:off x="5186228" y="4036451"/>
            <a:ext cx="114300" cy="330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 flipH="1" flipV="1">
            <a:off x="7473593" y="4185676"/>
            <a:ext cx="282575" cy="180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7441843" y="3293501"/>
          <a:ext cx="901700" cy="177800"/>
        </p:xfrm>
        <a:graphic>
          <a:graphicData uri="http://schemas.openxmlformats.org/presentationml/2006/ole">
            <p:oleObj spid="_x0000_s3106" name="Equation" r:id="rId17" imgW="901700" imgH="177800" progId="Equation.3">
              <p:embed/>
            </p:oleObj>
          </a:graphicData>
        </a:graphic>
      </p:graphicFrame>
      <p:sp>
        <p:nvSpPr>
          <p:cNvPr id="3109" name="Line 37"/>
          <p:cNvSpPr>
            <a:spLocks noChangeShapeType="1"/>
          </p:cNvSpPr>
          <p:nvPr/>
        </p:nvSpPr>
        <p:spPr bwMode="auto">
          <a:xfrm>
            <a:off x="7600593" y="4373001"/>
            <a:ext cx="4429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7232293" y="4373001"/>
            <a:ext cx="85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7321193" y="4373001"/>
            <a:ext cx="0" cy="730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7321193" y="4446026"/>
            <a:ext cx="730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 flipV="1">
            <a:off x="7394218" y="4369826"/>
            <a:ext cx="0" cy="76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4" name="Line 42"/>
          <p:cNvSpPr>
            <a:spLocks noChangeShapeType="1"/>
          </p:cNvSpPr>
          <p:nvPr/>
        </p:nvSpPr>
        <p:spPr bwMode="auto">
          <a:xfrm>
            <a:off x="7394218" y="4369826"/>
            <a:ext cx="76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5" name="Line 43"/>
          <p:cNvSpPr>
            <a:spLocks noChangeShapeType="1"/>
          </p:cNvSpPr>
          <p:nvPr/>
        </p:nvSpPr>
        <p:spPr bwMode="auto">
          <a:xfrm>
            <a:off x="7470418" y="4369826"/>
            <a:ext cx="0" cy="76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6" name="Line 44"/>
          <p:cNvSpPr>
            <a:spLocks noChangeShapeType="1"/>
          </p:cNvSpPr>
          <p:nvPr/>
        </p:nvSpPr>
        <p:spPr bwMode="auto">
          <a:xfrm>
            <a:off x="7470418" y="4449201"/>
            <a:ext cx="76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7" name="Line 45"/>
          <p:cNvSpPr>
            <a:spLocks noChangeShapeType="1"/>
          </p:cNvSpPr>
          <p:nvPr/>
        </p:nvSpPr>
        <p:spPr bwMode="auto">
          <a:xfrm flipV="1">
            <a:off x="7546618" y="4373001"/>
            <a:ext cx="0" cy="76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8" name="Line 46"/>
          <p:cNvSpPr>
            <a:spLocks noChangeShapeType="1"/>
          </p:cNvSpPr>
          <p:nvPr/>
        </p:nvSpPr>
        <p:spPr bwMode="auto">
          <a:xfrm>
            <a:off x="7549793" y="4373001"/>
            <a:ext cx="69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auto">
          <a:xfrm>
            <a:off x="7619643" y="4373001"/>
            <a:ext cx="0" cy="730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auto">
          <a:xfrm>
            <a:off x="7619643" y="4449201"/>
            <a:ext cx="730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auto">
          <a:xfrm flipV="1">
            <a:off x="7695843" y="4373001"/>
            <a:ext cx="0" cy="76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auto">
          <a:xfrm>
            <a:off x="7695843" y="4373001"/>
            <a:ext cx="76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auto">
          <a:xfrm>
            <a:off x="8070493" y="4379351"/>
            <a:ext cx="0" cy="69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4" name="Line 52"/>
          <p:cNvSpPr>
            <a:spLocks noChangeShapeType="1"/>
          </p:cNvSpPr>
          <p:nvPr/>
        </p:nvSpPr>
        <p:spPr bwMode="auto">
          <a:xfrm>
            <a:off x="8070493" y="4449201"/>
            <a:ext cx="69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auto">
          <a:xfrm flipV="1">
            <a:off x="8143518" y="4373001"/>
            <a:ext cx="0" cy="76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auto">
          <a:xfrm>
            <a:off x="8143518" y="4369826"/>
            <a:ext cx="793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auto">
          <a:xfrm>
            <a:off x="8222893" y="4369826"/>
            <a:ext cx="0" cy="79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auto">
          <a:xfrm>
            <a:off x="8222893" y="4449201"/>
            <a:ext cx="730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auto">
          <a:xfrm flipV="1">
            <a:off x="8299093" y="4376176"/>
            <a:ext cx="0" cy="730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auto">
          <a:xfrm>
            <a:off x="8299093" y="4373001"/>
            <a:ext cx="730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31" name="Line 59"/>
          <p:cNvSpPr>
            <a:spLocks noChangeShapeType="1"/>
          </p:cNvSpPr>
          <p:nvPr/>
        </p:nvSpPr>
        <p:spPr bwMode="auto">
          <a:xfrm>
            <a:off x="8372118" y="4373001"/>
            <a:ext cx="0" cy="76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32" name="Line 60"/>
          <p:cNvSpPr>
            <a:spLocks noChangeShapeType="1"/>
          </p:cNvSpPr>
          <p:nvPr/>
        </p:nvSpPr>
        <p:spPr bwMode="auto">
          <a:xfrm>
            <a:off x="8372118" y="4449201"/>
            <a:ext cx="76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33" name="Line 61"/>
          <p:cNvSpPr>
            <a:spLocks noChangeShapeType="1"/>
          </p:cNvSpPr>
          <p:nvPr/>
        </p:nvSpPr>
        <p:spPr bwMode="auto">
          <a:xfrm flipV="1">
            <a:off x="8448318" y="4369826"/>
            <a:ext cx="0" cy="79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34" name="Line 62"/>
          <p:cNvSpPr>
            <a:spLocks noChangeShapeType="1"/>
          </p:cNvSpPr>
          <p:nvPr/>
        </p:nvSpPr>
        <p:spPr bwMode="auto">
          <a:xfrm>
            <a:off x="8448318" y="4369826"/>
            <a:ext cx="793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35" name="Picture 6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13"/>
              <a:srcRect/>
              <a:stretch>
                <a:fillRect/>
              </a:stretch>
            </p:blipFill>
          </mc:Choice>
          <mc:Fallback>
            <p:blipFill>
              <a:blip r:embed="rId14"/>
              <a:srcRect/>
              <a:stretch>
                <a:fillRect/>
              </a:stretch>
            </p:blipFill>
          </mc:Fallback>
        </mc:AlternateContent>
        <p:spPr bwMode="auto">
          <a:xfrm>
            <a:off x="5408478" y="4442851"/>
            <a:ext cx="1270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36" name="Line 64"/>
          <p:cNvSpPr>
            <a:spLocks noChangeShapeType="1"/>
          </p:cNvSpPr>
          <p:nvPr/>
        </p:nvSpPr>
        <p:spPr bwMode="auto">
          <a:xfrm flipH="1">
            <a:off x="5024303" y="4369826"/>
            <a:ext cx="1295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649677" y="2067951"/>
            <a:ext cx="2986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Motivation: </a:t>
            </a:r>
          </a:p>
          <a:p>
            <a:r>
              <a:rPr lang="en-US" dirty="0" smtClean="0"/>
              <a:t>Detachment/removal of bubbles are critical process in many energy applications </a:t>
            </a:r>
            <a:endParaRPr lang="en-US" dirty="0"/>
          </a:p>
        </p:txBody>
      </p:sp>
      <p:pic>
        <p:nvPicPr>
          <p:cNvPr id="3137" name="Picture 65" descr="microgravity_boiling"/>
          <p:cNvPicPr>
            <a:picLocks noChangeAspect="1" noChangeArrowheads="1"/>
          </p:cNvPicPr>
          <p:nvPr/>
        </p:nvPicPr>
        <p:blipFill>
          <a:blip r:embed="rId18"/>
          <a:srcRect r="51832"/>
          <a:stretch>
            <a:fillRect/>
          </a:stretch>
        </p:blipFill>
        <p:spPr bwMode="auto">
          <a:xfrm>
            <a:off x="2513356" y="3311703"/>
            <a:ext cx="1740459" cy="1173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38" name="Picture 66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649677" y="3229529"/>
            <a:ext cx="1696927" cy="13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" name="TextBox 72"/>
          <p:cNvSpPr txBox="1"/>
          <p:nvPr/>
        </p:nvSpPr>
        <p:spPr>
          <a:xfrm>
            <a:off x="5284077" y="2007447"/>
            <a:ext cx="37758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Key idea: </a:t>
            </a:r>
          </a:p>
          <a:p>
            <a:r>
              <a:rPr lang="en-US" dirty="0" err="1" smtClean="0"/>
              <a:t>Nanostructured</a:t>
            </a:r>
            <a:r>
              <a:rPr lang="en-US" dirty="0" smtClean="0"/>
              <a:t> surfaces will significantly reduce the adhesion between the bubbles and surface</a:t>
            </a:r>
            <a:endParaRPr lang="en-US" dirty="0"/>
          </a:p>
        </p:txBody>
      </p:sp>
      <p:sp>
        <p:nvSpPr>
          <p:cNvPr id="74" name="Right Arrow 73"/>
          <p:cNvSpPr/>
          <p:nvPr/>
        </p:nvSpPr>
        <p:spPr>
          <a:xfrm>
            <a:off x="6487334" y="3649101"/>
            <a:ext cx="744959" cy="5048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6206761" y="4081099"/>
            <a:ext cx="11874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Low adhesion</a:t>
            </a:r>
            <a:endParaRPr lang="en-US" sz="1400" dirty="0"/>
          </a:p>
        </p:txBody>
      </p:sp>
      <p:sp>
        <p:nvSpPr>
          <p:cNvPr id="76" name="TextBox 75"/>
          <p:cNvSpPr txBox="1"/>
          <p:nvPr/>
        </p:nvSpPr>
        <p:spPr>
          <a:xfrm>
            <a:off x="471143" y="4802549"/>
            <a:ext cx="8059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Method/Achievement: </a:t>
            </a:r>
          </a:p>
          <a:p>
            <a:r>
              <a:rPr lang="en-US" dirty="0" smtClean="0"/>
              <a:t>Using interference lithography, well defined arrays of nanostructures are fabricated.</a:t>
            </a:r>
            <a:endParaRPr lang="en-US" dirty="0"/>
          </a:p>
        </p:txBody>
      </p:sp>
      <p:pic>
        <p:nvPicPr>
          <p:cNvPr id="77" name="P 4"/>
          <p:cNvPicPr/>
          <p:nvPr/>
        </p:nvPicPr>
        <p:blipFill>
          <a:blip r:embed="rId4" cstate="print"/>
          <a:srcRect t="52453" b="241"/>
          <a:stretch>
            <a:fillRect/>
          </a:stretch>
        </p:blipFill>
        <p:spPr bwMode="auto">
          <a:xfrm>
            <a:off x="4667692" y="5515548"/>
            <a:ext cx="3270212" cy="1112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" name="TextBox 77"/>
          <p:cNvSpPr txBox="1"/>
          <p:nvPr/>
        </p:nvSpPr>
        <p:spPr>
          <a:xfrm>
            <a:off x="3093682" y="4485480"/>
            <a:ext cx="816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Boiling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989591" y="447091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Fuel Cells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81</Words>
  <Application>Microsoft Macintosh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Microsoft Equation</vt:lpstr>
      <vt:lpstr>Slide 1</vt:lpstr>
    </vt:vector>
  </TitlesOfParts>
  <Company>University of Pittsburgh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Sung Kwon Cho</dc:creator>
  <cp:lastModifiedBy>Sung Kwon Cho</cp:lastModifiedBy>
  <cp:revision>3</cp:revision>
  <dcterms:created xsi:type="dcterms:W3CDTF">2010-10-01T18:57:03Z</dcterms:created>
  <dcterms:modified xsi:type="dcterms:W3CDTF">2010-10-01T19:29:44Z</dcterms:modified>
</cp:coreProperties>
</file>