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154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A7B3-E293-4F05-A599-805EA7741F7A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3E4E-672A-49CF-9867-8F0F904A6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A7B3-E293-4F05-A599-805EA7741F7A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3E4E-672A-49CF-9867-8F0F904A6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A7B3-E293-4F05-A599-805EA7741F7A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3E4E-672A-49CF-9867-8F0F904A6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A7B3-E293-4F05-A599-805EA7741F7A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3E4E-672A-49CF-9867-8F0F904A6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A7B3-E293-4F05-A599-805EA7741F7A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3E4E-672A-49CF-9867-8F0F904A6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A7B3-E293-4F05-A599-805EA7741F7A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3E4E-672A-49CF-9867-8F0F904A6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A7B3-E293-4F05-A599-805EA7741F7A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3E4E-672A-49CF-9867-8F0F904A6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A7B3-E293-4F05-A599-805EA7741F7A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3E4E-672A-49CF-9867-8F0F904A6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A7B3-E293-4F05-A599-805EA7741F7A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3E4E-672A-49CF-9867-8F0F904A6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A7B3-E293-4F05-A599-805EA7741F7A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3E4E-672A-49CF-9867-8F0F904A6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A7B3-E293-4F05-A599-805EA7741F7A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A3E4E-672A-49CF-9867-8F0F904A6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9A7B3-E293-4F05-A599-805EA7741F7A}" type="datetimeFigureOut">
              <a:rPr lang="en-US" smtClean="0"/>
              <a:pPr/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2A3E4E-672A-49CF-9867-8F0F904A68C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152400"/>
            <a:ext cx="8458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C000"/>
                </a:solidFill>
                <a:latin typeface="Comic Sans MS" pitchFamily="66" charset="0"/>
              </a:rPr>
              <a:t>Deposition on the far end – </a:t>
            </a:r>
          </a:p>
          <a:p>
            <a:pPr algn="ctr"/>
            <a:r>
              <a:rPr lang="en-US" dirty="0" smtClean="0">
                <a:solidFill>
                  <a:srgbClr val="FFC000"/>
                </a:solidFill>
                <a:latin typeface="Comic Sans MS" pitchFamily="66" charset="0"/>
              </a:rPr>
              <a:t>shale facies architecture as an archive for high-frequency </a:t>
            </a:r>
            <a:r>
              <a:rPr lang="en-US" dirty="0" err="1" smtClean="0">
                <a:solidFill>
                  <a:srgbClr val="FFC000"/>
                </a:solidFill>
                <a:latin typeface="Comic Sans MS" pitchFamily="66" charset="0"/>
              </a:rPr>
              <a:t>cyclicity</a:t>
            </a:r>
            <a:endParaRPr lang="en-US" dirty="0" smtClean="0">
              <a:solidFill>
                <a:srgbClr val="FFC000"/>
              </a:solidFill>
              <a:latin typeface="Comic Sans MS" pitchFamily="66" charset="0"/>
            </a:endParaRPr>
          </a:p>
          <a:p>
            <a:pPr algn="ctr"/>
            <a:endParaRPr lang="en-US" sz="400" dirty="0">
              <a:solidFill>
                <a:srgbClr val="FFC000"/>
              </a:solidFill>
              <a:latin typeface="Comic Sans MS" pitchFamily="66" charset="0"/>
            </a:endParaRPr>
          </a:p>
          <a:p>
            <a:pPr algn="ctr"/>
            <a:r>
              <a:rPr lang="en-US" sz="1400" dirty="0" smtClean="0">
                <a:solidFill>
                  <a:srgbClr val="FFC000"/>
                </a:solidFill>
                <a:latin typeface="Comic Sans MS" pitchFamily="66" charset="0"/>
              </a:rPr>
              <a:t>Sven Egenhoff, Department of Geosciences, Colorado State University</a:t>
            </a:r>
            <a:endParaRPr lang="en-US" sz="14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Sven\Pictures\2010\Norway_2010\DSCN23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68794" y="4709858"/>
            <a:ext cx="1791208" cy="134340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" y="5638800"/>
            <a:ext cx="2362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… contain slumps indicating </a:t>
            </a:r>
          </a:p>
          <a:p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synsedimentary tectonic activity</a:t>
            </a:r>
            <a:endParaRPr lang="en-US" sz="16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" y="152400"/>
            <a:ext cx="8534400" cy="1066800"/>
          </a:xfrm>
          <a:prstGeom prst="rect">
            <a:avLst/>
          </a:prstGeom>
          <a:noFill/>
          <a:ln w="63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slum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4171950"/>
            <a:ext cx="1981200" cy="1485901"/>
          </a:xfrm>
          <a:prstGeom prst="rect">
            <a:avLst/>
          </a:prstGeom>
        </p:spPr>
      </p:pic>
      <p:grpSp>
        <p:nvGrpSpPr>
          <p:cNvPr id="22" name="Group 21"/>
          <p:cNvGrpSpPr/>
          <p:nvPr/>
        </p:nvGrpSpPr>
        <p:grpSpPr>
          <a:xfrm>
            <a:off x="2362200" y="1447800"/>
            <a:ext cx="6282778" cy="3200400"/>
            <a:chOff x="2895600" y="1676400"/>
            <a:chExt cx="5791200" cy="2949994"/>
          </a:xfrm>
        </p:grpSpPr>
        <p:pic>
          <p:nvPicPr>
            <p:cNvPr id="11" name="Picture 10" descr="Model_SEP_2010.jpg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24200" y="1981200"/>
              <a:ext cx="5270500" cy="2645194"/>
            </a:xfrm>
            <a:prstGeom prst="rect">
              <a:avLst/>
            </a:prstGeom>
            <a:solidFill>
              <a:schemeClr val="bg1"/>
            </a:solidFill>
          </p:spPr>
        </p:pic>
        <p:sp>
          <p:nvSpPr>
            <p:cNvPr id="12" name="Rectangle 11"/>
            <p:cNvSpPr/>
            <p:nvPr/>
          </p:nvSpPr>
          <p:spPr>
            <a:xfrm>
              <a:off x="2895600" y="1676400"/>
              <a:ext cx="5791200" cy="838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514600" y="1676400"/>
            <a:ext cx="39020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… preserve small-scale, </a:t>
            </a:r>
          </a:p>
          <a:p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possible </a:t>
            </a:r>
            <a:r>
              <a:rPr lang="en-US" sz="1600" dirty="0" err="1" smtClean="0">
                <a:solidFill>
                  <a:srgbClr val="FFC000"/>
                </a:solidFill>
                <a:latin typeface="Comic Sans MS" pitchFamily="66" charset="0"/>
              </a:rPr>
              <a:t>Milankovitch</a:t>
            </a:r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-type (?) </a:t>
            </a:r>
            <a:r>
              <a:rPr lang="en-US" sz="1600" dirty="0" err="1" smtClean="0">
                <a:solidFill>
                  <a:srgbClr val="FFC000"/>
                </a:solidFill>
                <a:latin typeface="Comic Sans MS" pitchFamily="66" charset="0"/>
              </a:rPr>
              <a:t>cyclicity</a:t>
            </a:r>
            <a:endParaRPr lang="en-US" sz="16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pic>
        <p:nvPicPr>
          <p:cNvPr id="1027" name="Picture 3" descr="C:\Users\Sven\Pictures\2010\Norway_2010\DSCN238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00000">
            <a:off x="-28575" y="1704975"/>
            <a:ext cx="2667000" cy="2000250"/>
          </a:xfrm>
          <a:prstGeom prst="rect">
            <a:avLst/>
          </a:prstGeom>
          <a:noFill/>
        </p:spPr>
      </p:pic>
      <p:sp>
        <p:nvSpPr>
          <p:cNvPr id="15" name="Oval 14"/>
          <p:cNvSpPr/>
          <p:nvPr/>
        </p:nvSpPr>
        <p:spPr>
          <a:xfrm>
            <a:off x="4953000" y="2895600"/>
            <a:ext cx="54864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>
            <a:stCxn id="15" idx="4"/>
          </p:cNvCxnSpPr>
          <p:nvPr/>
        </p:nvCxnSpPr>
        <p:spPr>
          <a:xfrm rot="5400000">
            <a:off x="3542172" y="3273496"/>
            <a:ext cx="1758244" cy="161205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7010400" y="3048000"/>
            <a:ext cx="54864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 descr="Vertical_burrows in mudston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772025" y="4714875"/>
            <a:ext cx="1781175" cy="133586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362200" y="1295400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u="sng" dirty="0" smtClean="0">
                <a:solidFill>
                  <a:srgbClr val="FFC000"/>
                </a:solidFill>
                <a:latin typeface="Comic Sans MS" pitchFamily="66" charset="0"/>
              </a:rPr>
              <a:t>The Alum and Tøyen Shale depositional systems of Scandinavia…</a:t>
            </a:r>
            <a:endParaRPr lang="en-US" sz="1600" u="sng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667000" y="6096000"/>
            <a:ext cx="19383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… show horizontal </a:t>
            </a:r>
          </a:p>
          <a:p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bioturbation</a:t>
            </a:r>
            <a:endParaRPr lang="en-US" sz="16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24" name="Isosceles Triangle 23"/>
          <p:cNvSpPr/>
          <p:nvPr/>
        </p:nvSpPr>
        <p:spPr>
          <a:xfrm rot="11648073">
            <a:off x="456972" y="2019834"/>
            <a:ext cx="399696" cy="671761"/>
          </a:xfrm>
          <a:prstGeom prst="triangle">
            <a:avLst>
              <a:gd name="adj" fmla="val 5288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Isosceles Triangle 24"/>
          <p:cNvSpPr/>
          <p:nvPr/>
        </p:nvSpPr>
        <p:spPr>
          <a:xfrm rot="11648073">
            <a:off x="294012" y="2704655"/>
            <a:ext cx="380668" cy="582926"/>
          </a:xfrm>
          <a:prstGeom prst="triangle">
            <a:avLst>
              <a:gd name="adj" fmla="val 48789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/>
          <p:cNvCxnSpPr/>
          <p:nvPr/>
        </p:nvCxnSpPr>
        <p:spPr>
          <a:xfrm rot="16200000" flipV="1">
            <a:off x="3679572" y="5407395"/>
            <a:ext cx="228600" cy="228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V="1">
            <a:off x="3182636" y="5351297"/>
            <a:ext cx="228600" cy="228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6200000" flipV="1">
            <a:off x="3125603" y="5517254"/>
            <a:ext cx="228600" cy="228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5900138" y="3548662"/>
            <a:ext cx="1600200" cy="12084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800600" y="6096000"/>
            <a:ext cx="16433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… show vertical</a:t>
            </a:r>
          </a:p>
          <a:p>
            <a:r>
              <a:rPr lang="en-US" sz="1600" dirty="0" smtClean="0">
                <a:solidFill>
                  <a:srgbClr val="FFC000"/>
                </a:solidFill>
                <a:latin typeface="Comic Sans MS" pitchFamily="66" charset="0"/>
              </a:rPr>
              <a:t>bioturbation</a:t>
            </a:r>
            <a:endParaRPr lang="en-US" sz="1600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5055276" y="5044846"/>
            <a:ext cx="180794" cy="608441"/>
          </a:xfrm>
          <a:custGeom>
            <a:avLst/>
            <a:gdLst>
              <a:gd name="connsiteX0" fmla="*/ 0 w 180794"/>
              <a:gd name="connsiteY0" fmla="*/ 608441 h 608441"/>
              <a:gd name="connsiteX1" fmla="*/ 6954 w 180794"/>
              <a:gd name="connsiteY1" fmla="*/ 598010 h 608441"/>
              <a:gd name="connsiteX2" fmla="*/ 13907 w 180794"/>
              <a:gd name="connsiteY2" fmla="*/ 577149 h 608441"/>
              <a:gd name="connsiteX3" fmla="*/ 17384 w 180794"/>
              <a:gd name="connsiteY3" fmla="*/ 566719 h 608441"/>
              <a:gd name="connsiteX4" fmla="*/ 41722 w 180794"/>
              <a:gd name="connsiteY4" fmla="*/ 493706 h 608441"/>
              <a:gd name="connsiteX5" fmla="*/ 48675 w 180794"/>
              <a:gd name="connsiteY5" fmla="*/ 472845 h 608441"/>
              <a:gd name="connsiteX6" fmla="*/ 52152 w 180794"/>
              <a:gd name="connsiteY6" fmla="*/ 462415 h 608441"/>
              <a:gd name="connsiteX7" fmla="*/ 55629 w 180794"/>
              <a:gd name="connsiteY7" fmla="*/ 448508 h 608441"/>
              <a:gd name="connsiteX8" fmla="*/ 62583 w 180794"/>
              <a:gd name="connsiteY8" fmla="*/ 427647 h 608441"/>
              <a:gd name="connsiteX9" fmla="*/ 69536 w 180794"/>
              <a:gd name="connsiteY9" fmla="*/ 406786 h 608441"/>
              <a:gd name="connsiteX10" fmla="*/ 83443 w 180794"/>
              <a:gd name="connsiteY10" fmla="*/ 365064 h 608441"/>
              <a:gd name="connsiteX11" fmla="*/ 90397 w 180794"/>
              <a:gd name="connsiteY11" fmla="*/ 344203 h 608441"/>
              <a:gd name="connsiteX12" fmla="*/ 97351 w 180794"/>
              <a:gd name="connsiteY12" fmla="*/ 319866 h 608441"/>
              <a:gd name="connsiteX13" fmla="*/ 100827 w 180794"/>
              <a:gd name="connsiteY13" fmla="*/ 305959 h 608441"/>
              <a:gd name="connsiteX14" fmla="*/ 107781 w 180794"/>
              <a:gd name="connsiteY14" fmla="*/ 285098 h 608441"/>
              <a:gd name="connsiteX15" fmla="*/ 121688 w 180794"/>
              <a:gd name="connsiteY15" fmla="*/ 243376 h 608441"/>
              <a:gd name="connsiteX16" fmla="*/ 163410 w 180794"/>
              <a:gd name="connsiteY16" fmla="*/ 118211 h 608441"/>
              <a:gd name="connsiteX17" fmla="*/ 166887 w 180794"/>
              <a:gd name="connsiteY17" fmla="*/ 107781 h 608441"/>
              <a:gd name="connsiteX18" fmla="*/ 173840 w 180794"/>
              <a:gd name="connsiteY18" fmla="*/ 76489 h 608441"/>
              <a:gd name="connsiteX19" fmla="*/ 180794 w 180794"/>
              <a:gd name="connsiteY19" fmla="*/ 55629 h 608441"/>
              <a:gd name="connsiteX20" fmla="*/ 173840 w 180794"/>
              <a:gd name="connsiteY20" fmla="*/ 6953 h 608441"/>
              <a:gd name="connsiteX21" fmla="*/ 166887 w 180794"/>
              <a:gd name="connsiteY21" fmla="*/ 0 h 608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80794" h="608441">
                <a:moveTo>
                  <a:pt x="0" y="608441"/>
                </a:moveTo>
                <a:cubicBezTo>
                  <a:pt x="2318" y="604964"/>
                  <a:pt x="5257" y="601829"/>
                  <a:pt x="6954" y="598010"/>
                </a:cubicBezTo>
                <a:cubicBezTo>
                  <a:pt x="9931" y="591312"/>
                  <a:pt x="11589" y="584103"/>
                  <a:pt x="13907" y="577149"/>
                </a:cubicBezTo>
                <a:lnTo>
                  <a:pt x="17384" y="566719"/>
                </a:lnTo>
                <a:lnTo>
                  <a:pt x="41722" y="493706"/>
                </a:lnTo>
                <a:lnTo>
                  <a:pt x="48675" y="472845"/>
                </a:lnTo>
                <a:cubicBezTo>
                  <a:pt x="49834" y="469368"/>
                  <a:pt x="51263" y="465970"/>
                  <a:pt x="52152" y="462415"/>
                </a:cubicBezTo>
                <a:cubicBezTo>
                  <a:pt x="53311" y="457779"/>
                  <a:pt x="54256" y="453085"/>
                  <a:pt x="55629" y="448508"/>
                </a:cubicBezTo>
                <a:cubicBezTo>
                  <a:pt x="57735" y="441487"/>
                  <a:pt x="60265" y="434601"/>
                  <a:pt x="62583" y="427647"/>
                </a:cubicBezTo>
                <a:lnTo>
                  <a:pt x="69536" y="406786"/>
                </a:lnTo>
                <a:lnTo>
                  <a:pt x="83443" y="365064"/>
                </a:lnTo>
                <a:lnTo>
                  <a:pt x="90397" y="344203"/>
                </a:lnTo>
                <a:cubicBezTo>
                  <a:pt x="101280" y="300674"/>
                  <a:pt x="87365" y="354821"/>
                  <a:pt x="97351" y="319866"/>
                </a:cubicBezTo>
                <a:cubicBezTo>
                  <a:pt x="98664" y="315272"/>
                  <a:pt x="99454" y="310536"/>
                  <a:pt x="100827" y="305959"/>
                </a:cubicBezTo>
                <a:cubicBezTo>
                  <a:pt x="102933" y="298938"/>
                  <a:pt x="105463" y="292052"/>
                  <a:pt x="107781" y="285098"/>
                </a:cubicBezTo>
                <a:lnTo>
                  <a:pt x="121688" y="243376"/>
                </a:lnTo>
                <a:lnTo>
                  <a:pt x="163410" y="118211"/>
                </a:lnTo>
                <a:cubicBezTo>
                  <a:pt x="164569" y="114734"/>
                  <a:pt x="166168" y="111375"/>
                  <a:pt x="166887" y="107781"/>
                </a:cubicBezTo>
                <a:cubicBezTo>
                  <a:pt x="168869" y="97873"/>
                  <a:pt x="170898" y="86295"/>
                  <a:pt x="173840" y="76489"/>
                </a:cubicBezTo>
                <a:cubicBezTo>
                  <a:pt x="175946" y="69469"/>
                  <a:pt x="180794" y="55629"/>
                  <a:pt x="180794" y="55629"/>
                </a:cubicBezTo>
                <a:cubicBezTo>
                  <a:pt x="180740" y="55033"/>
                  <a:pt x="180290" y="17703"/>
                  <a:pt x="173840" y="6953"/>
                </a:cubicBezTo>
                <a:cubicBezTo>
                  <a:pt x="172154" y="4142"/>
                  <a:pt x="169205" y="2318"/>
                  <a:pt x="166887" y="0"/>
                </a:cubicBezTo>
              </a:path>
            </a:pathLst>
          </a:cu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>
          <a:xfrm>
            <a:off x="4988570" y="5041369"/>
            <a:ext cx="192442" cy="591057"/>
          </a:xfrm>
          <a:custGeom>
            <a:avLst/>
            <a:gdLst>
              <a:gd name="connsiteX0" fmla="*/ 647 w 192442"/>
              <a:gd name="connsiteY0" fmla="*/ 591057 h 591057"/>
              <a:gd name="connsiteX1" fmla="*/ 11077 w 192442"/>
              <a:gd name="connsiteY1" fmla="*/ 518044 h 591057"/>
              <a:gd name="connsiteX2" fmla="*/ 24984 w 192442"/>
              <a:gd name="connsiteY2" fmla="*/ 497183 h 591057"/>
              <a:gd name="connsiteX3" fmla="*/ 31938 w 192442"/>
              <a:gd name="connsiteY3" fmla="*/ 486753 h 591057"/>
              <a:gd name="connsiteX4" fmla="*/ 38892 w 192442"/>
              <a:gd name="connsiteY4" fmla="*/ 465892 h 591057"/>
              <a:gd name="connsiteX5" fmla="*/ 52799 w 192442"/>
              <a:gd name="connsiteY5" fmla="*/ 434601 h 591057"/>
              <a:gd name="connsiteX6" fmla="*/ 63229 w 192442"/>
              <a:gd name="connsiteY6" fmla="*/ 403309 h 591057"/>
              <a:gd name="connsiteX7" fmla="*/ 66706 w 192442"/>
              <a:gd name="connsiteY7" fmla="*/ 392879 h 591057"/>
              <a:gd name="connsiteX8" fmla="*/ 70183 w 192442"/>
              <a:gd name="connsiteY8" fmla="*/ 382448 h 591057"/>
              <a:gd name="connsiteX9" fmla="*/ 77136 w 192442"/>
              <a:gd name="connsiteY9" fmla="*/ 372018 h 591057"/>
              <a:gd name="connsiteX10" fmla="*/ 84090 w 192442"/>
              <a:gd name="connsiteY10" fmla="*/ 344204 h 591057"/>
              <a:gd name="connsiteX11" fmla="*/ 94520 w 192442"/>
              <a:gd name="connsiteY11" fmla="*/ 312912 h 591057"/>
              <a:gd name="connsiteX12" fmla="*/ 97997 w 192442"/>
              <a:gd name="connsiteY12" fmla="*/ 302482 h 591057"/>
              <a:gd name="connsiteX13" fmla="*/ 101474 w 192442"/>
              <a:gd name="connsiteY13" fmla="*/ 288575 h 591057"/>
              <a:gd name="connsiteX14" fmla="*/ 108428 w 192442"/>
              <a:gd name="connsiteY14" fmla="*/ 278144 h 591057"/>
              <a:gd name="connsiteX15" fmla="*/ 118858 w 192442"/>
              <a:gd name="connsiteY15" fmla="*/ 243376 h 591057"/>
              <a:gd name="connsiteX16" fmla="*/ 122335 w 192442"/>
              <a:gd name="connsiteY16" fmla="*/ 232946 h 591057"/>
              <a:gd name="connsiteX17" fmla="*/ 125812 w 192442"/>
              <a:gd name="connsiteY17" fmla="*/ 222515 h 591057"/>
              <a:gd name="connsiteX18" fmla="*/ 132765 w 192442"/>
              <a:gd name="connsiteY18" fmla="*/ 208608 h 591057"/>
              <a:gd name="connsiteX19" fmla="*/ 139719 w 192442"/>
              <a:gd name="connsiteY19" fmla="*/ 184271 h 591057"/>
              <a:gd name="connsiteX20" fmla="*/ 146673 w 192442"/>
              <a:gd name="connsiteY20" fmla="*/ 173840 h 591057"/>
              <a:gd name="connsiteX21" fmla="*/ 153626 w 192442"/>
              <a:gd name="connsiteY21" fmla="*/ 149502 h 591057"/>
              <a:gd name="connsiteX22" fmla="*/ 160580 w 192442"/>
              <a:gd name="connsiteY22" fmla="*/ 128642 h 591057"/>
              <a:gd name="connsiteX23" fmla="*/ 164057 w 192442"/>
              <a:gd name="connsiteY23" fmla="*/ 118211 h 591057"/>
              <a:gd name="connsiteX24" fmla="*/ 171010 w 192442"/>
              <a:gd name="connsiteY24" fmla="*/ 107781 h 591057"/>
              <a:gd name="connsiteX25" fmla="*/ 177964 w 192442"/>
              <a:gd name="connsiteY25" fmla="*/ 83443 h 591057"/>
              <a:gd name="connsiteX26" fmla="*/ 188394 w 192442"/>
              <a:gd name="connsiteY26" fmla="*/ 52152 h 591057"/>
              <a:gd name="connsiteX27" fmla="*/ 191871 w 192442"/>
              <a:gd name="connsiteY27" fmla="*/ 41721 h 591057"/>
              <a:gd name="connsiteX28" fmla="*/ 188394 w 192442"/>
              <a:gd name="connsiteY28" fmla="*/ 3477 h 591057"/>
              <a:gd name="connsiteX29" fmla="*/ 177964 w 192442"/>
              <a:gd name="connsiteY29" fmla="*/ 0 h 591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92442" h="591057">
                <a:moveTo>
                  <a:pt x="647" y="591057"/>
                </a:moveTo>
                <a:cubicBezTo>
                  <a:pt x="1319" y="580970"/>
                  <a:pt x="0" y="534660"/>
                  <a:pt x="11077" y="518044"/>
                </a:cubicBezTo>
                <a:lnTo>
                  <a:pt x="24984" y="497183"/>
                </a:lnTo>
                <a:lnTo>
                  <a:pt x="31938" y="486753"/>
                </a:lnTo>
                <a:cubicBezTo>
                  <a:pt x="34256" y="479799"/>
                  <a:pt x="34827" y="471991"/>
                  <a:pt x="38892" y="465892"/>
                </a:cubicBezTo>
                <a:cubicBezTo>
                  <a:pt x="49910" y="449363"/>
                  <a:pt x="44524" y="459424"/>
                  <a:pt x="52799" y="434601"/>
                </a:cubicBezTo>
                <a:lnTo>
                  <a:pt x="63229" y="403309"/>
                </a:lnTo>
                <a:lnTo>
                  <a:pt x="66706" y="392879"/>
                </a:lnTo>
                <a:cubicBezTo>
                  <a:pt x="67865" y="389402"/>
                  <a:pt x="68150" y="385498"/>
                  <a:pt x="70183" y="382448"/>
                </a:cubicBezTo>
                <a:lnTo>
                  <a:pt x="77136" y="372018"/>
                </a:lnTo>
                <a:cubicBezTo>
                  <a:pt x="79454" y="362747"/>
                  <a:pt x="81068" y="353270"/>
                  <a:pt x="84090" y="344204"/>
                </a:cubicBezTo>
                <a:lnTo>
                  <a:pt x="94520" y="312912"/>
                </a:lnTo>
                <a:cubicBezTo>
                  <a:pt x="95679" y="309435"/>
                  <a:pt x="97108" y="306037"/>
                  <a:pt x="97997" y="302482"/>
                </a:cubicBezTo>
                <a:cubicBezTo>
                  <a:pt x="99156" y="297846"/>
                  <a:pt x="99592" y="292967"/>
                  <a:pt x="101474" y="288575"/>
                </a:cubicBezTo>
                <a:cubicBezTo>
                  <a:pt x="103120" y="284734"/>
                  <a:pt x="106110" y="281621"/>
                  <a:pt x="108428" y="278144"/>
                </a:cubicBezTo>
                <a:cubicBezTo>
                  <a:pt x="113682" y="257130"/>
                  <a:pt x="110396" y="268764"/>
                  <a:pt x="118858" y="243376"/>
                </a:cubicBezTo>
                <a:lnTo>
                  <a:pt x="122335" y="232946"/>
                </a:lnTo>
                <a:cubicBezTo>
                  <a:pt x="123494" y="229469"/>
                  <a:pt x="124173" y="225793"/>
                  <a:pt x="125812" y="222515"/>
                </a:cubicBezTo>
                <a:cubicBezTo>
                  <a:pt x="128130" y="217879"/>
                  <a:pt x="130945" y="213461"/>
                  <a:pt x="132765" y="208608"/>
                </a:cubicBezTo>
                <a:cubicBezTo>
                  <a:pt x="136107" y="199697"/>
                  <a:pt x="135516" y="192676"/>
                  <a:pt x="139719" y="184271"/>
                </a:cubicBezTo>
                <a:cubicBezTo>
                  <a:pt x="141588" y="180533"/>
                  <a:pt x="144355" y="177317"/>
                  <a:pt x="146673" y="173840"/>
                </a:cubicBezTo>
                <a:cubicBezTo>
                  <a:pt x="158373" y="138732"/>
                  <a:pt x="140506" y="193233"/>
                  <a:pt x="153626" y="149502"/>
                </a:cubicBezTo>
                <a:cubicBezTo>
                  <a:pt x="155732" y="142482"/>
                  <a:pt x="158262" y="135595"/>
                  <a:pt x="160580" y="128642"/>
                </a:cubicBezTo>
                <a:cubicBezTo>
                  <a:pt x="161739" y="125165"/>
                  <a:pt x="162024" y="121261"/>
                  <a:pt x="164057" y="118211"/>
                </a:cubicBezTo>
                <a:cubicBezTo>
                  <a:pt x="166375" y="114734"/>
                  <a:pt x="169141" y="111518"/>
                  <a:pt x="171010" y="107781"/>
                </a:cubicBezTo>
                <a:cubicBezTo>
                  <a:pt x="173931" y="101939"/>
                  <a:pt x="176293" y="89012"/>
                  <a:pt x="177964" y="83443"/>
                </a:cubicBezTo>
                <a:cubicBezTo>
                  <a:pt x="177979" y="83391"/>
                  <a:pt x="186647" y="57393"/>
                  <a:pt x="188394" y="52152"/>
                </a:cubicBezTo>
                <a:lnTo>
                  <a:pt x="191871" y="41721"/>
                </a:lnTo>
                <a:cubicBezTo>
                  <a:pt x="190712" y="28973"/>
                  <a:pt x="192442" y="15621"/>
                  <a:pt x="188394" y="3477"/>
                </a:cubicBezTo>
                <a:cubicBezTo>
                  <a:pt x="187235" y="0"/>
                  <a:pt x="177964" y="0"/>
                  <a:pt x="177964" y="0"/>
                </a:cubicBezTo>
              </a:path>
            </a:pathLst>
          </a:cu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6097218" y="5533306"/>
            <a:ext cx="119311" cy="352927"/>
          </a:xfrm>
          <a:custGeom>
            <a:avLst/>
            <a:gdLst>
              <a:gd name="connsiteX0" fmla="*/ 119311 w 119311"/>
              <a:gd name="connsiteY0" fmla="*/ 352927 h 352927"/>
              <a:gd name="connsiteX1" fmla="*/ 115834 w 119311"/>
              <a:gd name="connsiteY1" fmla="*/ 342496 h 352927"/>
              <a:gd name="connsiteX2" fmla="*/ 108881 w 119311"/>
              <a:gd name="connsiteY2" fmla="*/ 325112 h 352927"/>
              <a:gd name="connsiteX3" fmla="*/ 105404 w 119311"/>
              <a:gd name="connsiteY3" fmla="*/ 304251 h 352927"/>
              <a:gd name="connsiteX4" fmla="*/ 108881 w 119311"/>
              <a:gd name="connsiteY4" fmla="*/ 272960 h 352927"/>
              <a:gd name="connsiteX5" fmla="*/ 115834 w 119311"/>
              <a:gd name="connsiteY5" fmla="*/ 252099 h 352927"/>
              <a:gd name="connsiteX6" fmla="*/ 112358 w 119311"/>
              <a:gd name="connsiteY6" fmla="*/ 113027 h 352927"/>
              <a:gd name="connsiteX7" fmla="*/ 105404 w 119311"/>
              <a:gd name="connsiteY7" fmla="*/ 102597 h 352927"/>
              <a:gd name="connsiteX8" fmla="*/ 101927 w 119311"/>
              <a:gd name="connsiteY8" fmla="*/ 92166 h 352927"/>
              <a:gd name="connsiteX9" fmla="*/ 94974 w 119311"/>
              <a:gd name="connsiteY9" fmla="*/ 81736 h 352927"/>
              <a:gd name="connsiteX10" fmla="*/ 81066 w 119311"/>
              <a:gd name="connsiteY10" fmla="*/ 60875 h 352927"/>
              <a:gd name="connsiteX11" fmla="*/ 74113 w 119311"/>
              <a:gd name="connsiteY11" fmla="*/ 50445 h 352927"/>
              <a:gd name="connsiteX12" fmla="*/ 53252 w 119311"/>
              <a:gd name="connsiteY12" fmla="*/ 36537 h 352927"/>
              <a:gd name="connsiteX13" fmla="*/ 32391 w 119311"/>
              <a:gd name="connsiteY13" fmla="*/ 22630 h 352927"/>
              <a:gd name="connsiteX14" fmla="*/ 21961 w 119311"/>
              <a:gd name="connsiteY14" fmla="*/ 12200 h 352927"/>
              <a:gd name="connsiteX15" fmla="*/ 1100 w 119311"/>
              <a:gd name="connsiteY15" fmla="*/ 1769 h 352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19311" h="352927">
                <a:moveTo>
                  <a:pt x="119311" y="352927"/>
                </a:moveTo>
                <a:cubicBezTo>
                  <a:pt x="118152" y="349450"/>
                  <a:pt x="117121" y="345928"/>
                  <a:pt x="115834" y="342496"/>
                </a:cubicBezTo>
                <a:cubicBezTo>
                  <a:pt x="113643" y="336652"/>
                  <a:pt x="110523" y="331133"/>
                  <a:pt x="108881" y="325112"/>
                </a:cubicBezTo>
                <a:cubicBezTo>
                  <a:pt x="107026" y="318311"/>
                  <a:pt x="106563" y="311205"/>
                  <a:pt x="105404" y="304251"/>
                </a:cubicBezTo>
                <a:cubicBezTo>
                  <a:pt x="106563" y="293821"/>
                  <a:pt x="106823" y="283251"/>
                  <a:pt x="108881" y="272960"/>
                </a:cubicBezTo>
                <a:cubicBezTo>
                  <a:pt x="110318" y="265773"/>
                  <a:pt x="115834" y="252099"/>
                  <a:pt x="115834" y="252099"/>
                </a:cubicBezTo>
                <a:cubicBezTo>
                  <a:pt x="114675" y="205742"/>
                  <a:pt x="115585" y="159286"/>
                  <a:pt x="112358" y="113027"/>
                </a:cubicBezTo>
                <a:cubicBezTo>
                  <a:pt x="112067" y="108859"/>
                  <a:pt x="107273" y="106334"/>
                  <a:pt x="105404" y="102597"/>
                </a:cubicBezTo>
                <a:cubicBezTo>
                  <a:pt x="103765" y="99319"/>
                  <a:pt x="103566" y="95444"/>
                  <a:pt x="101927" y="92166"/>
                </a:cubicBezTo>
                <a:cubicBezTo>
                  <a:pt x="100058" y="88429"/>
                  <a:pt x="96843" y="85473"/>
                  <a:pt x="94974" y="81736"/>
                </a:cubicBezTo>
                <a:cubicBezTo>
                  <a:pt x="81227" y="54241"/>
                  <a:pt x="105781" y="90531"/>
                  <a:pt x="81066" y="60875"/>
                </a:cubicBezTo>
                <a:cubicBezTo>
                  <a:pt x="78391" y="57665"/>
                  <a:pt x="77258" y="53197"/>
                  <a:pt x="74113" y="50445"/>
                </a:cubicBezTo>
                <a:cubicBezTo>
                  <a:pt x="67824" y="44942"/>
                  <a:pt x="59162" y="42447"/>
                  <a:pt x="53252" y="36537"/>
                </a:cubicBezTo>
                <a:cubicBezTo>
                  <a:pt x="40230" y="23515"/>
                  <a:pt x="47486" y="27662"/>
                  <a:pt x="32391" y="22630"/>
                </a:cubicBezTo>
                <a:cubicBezTo>
                  <a:pt x="28914" y="19153"/>
                  <a:pt x="26259" y="14588"/>
                  <a:pt x="21961" y="12200"/>
                </a:cubicBezTo>
                <a:cubicBezTo>
                  <a:pt x="0" y="0"/>
                  <a:pt x="1100" y="13347"/>
                  <a:pt x="1100" y="1769"/>
                </a:cubicBezTo>
              </a:path>
            </a:pathLst>
          </a:cu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>
          <a:xfrm>
            <a:off x="6103072" y="5489877"/>
            <a:ext cx="150505" cy="389402"/>
          </a:xfrm>
          <a:custGeom>
            <a:avLst/>
            <a:gdLst>
              <a:gd name="connsiteX0" fmla="*/ 148225 w 150505"/>
              <a:gd name="connsiteY0" fmla="*/ 389402 h 389402"/>
              <a:gd name="connsiteX1" fmla="*/ 137795 w 150505"/>
              <a:gd name="connsiteY1" fmla="*/ 378972 h 389402"/>
              <a:gd name="connsiteX2" fmla="*/ 130841 w 150505"/>
              <a:gd name="connsiteY2" fmla="*/ 351157 h 389402"/>
              <a:gd name="connsiteX3" fmla="*/ 134318 w 150505"/>
              <a:gd name="connsiteY3" fmla="*/ 323343 h 389402"/>
              <a:gd name="connsiteX4" fmla="*/ 141272 w 150505"/>
              <a:gd name="connsiteY4" fmla="*/ 312912 h 389402"/>
              <a:gd name="connsiteX5" fmla="*/ 144749 w 150505"/>
              <a:gd name="connsiteY5" fmla="*/ 302482 h 389402"/>
              <a:gd name="connsiteX6" fmla="*/ 144749 w 150505"/>
              <a:gd name="connsiteY6" fmla="*/ 163410 h 389402"/>
              <a:gd name="connsiteX7" fmla="*/ 141272 w 150505"/>
              <a:gd name="connsiteY7" fmla="*/ 152979 h 389402"/>
              <a:gd name="connsiteX8" fmla="*/ 137795 w 150505"/>
              <a:gd name="connsiteY8" fmla="*/ 139072 h 389402"/>
              <a:gd name="connsiteX9" fmla="*/ 134318 w 150505"/>
              <a:gd name="connsiteY9" fmla="*/ 128642 h 389402"/>
              <a:gd name="connsiteX10" fmla="*/ 127365 w 150505"/>
              <a:gd name="connsiteY10" fmla="*/ 104304 h 389402"/>
              <a:gd name="connsiteX11" fmla="*/ 103027 w 150505"/>
              <a:gd name="connsiteY11" fmla="*/ 73013 h 389402"/>
              <a:gd name="connsiteX12" fmla="*/ 92596 w 150505"/>
              <a:gd name="connsiteY12" fmla="*/ 66059 h 389402"/>
              <a:gd name="connsiteX13" fmla="*/ 82166 w 150505"/>
              <a:gd name="connsiteY13" fmla="*/ 55629 h 389402"/>
              <a:gd name="connsiteX14" fmla="*/ 71736 w 150505"/>
              <a:gd name="connsiteY14" fmla="*/ 52152 h 389402"/>
              <a:gd name="connsiteX15" fmla="*/ 50875 w 150505"/>
              <a:gd name="connsiteY15" fmla="*/ 38245 h 389402"/>
              <a:gd name="connsiteX16" fmla="*/ 40444 w 150505"/>
              <a:gd name="connsiteY16" fmla="*/ 31291 h 389402"/>
              <a:gd name="connsiteX17" fmla="*/ 23060 w 150505"/>
              <a:gd name="connsiteY17" fmla="*/ 13907 h 389402"/>
              <a:gd name="connsiteX18" fmla="*/ 2199 w 150505"/>
              <a:gd name="connsiteY18" fmla="*/ 0 h 389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50505" h="389402">
                <a:moveTo>
                  <a:pt x="148225" y="389402"/>
                </a:moveTo>
                <a:cubicBezTo>
                  <a:pt x="144748" y="385925"/>
                  <a:pt x="139830" y="383448"/>
                  <a:pt x="137795" y="378972"/>
                </a:cubicBezTo>
                <a:cubicBezTo>
                  <a:pt x="133840" y="370272"/>
                  <a:pt x="130841" y="351157"/>
                  <a:pt x="130841" y="351157"/>
                </a:cubicBezTo>
                <a:cubicBezTo>
                  <a:pt x="132000" y="341886"/>
                  <a:pt x="131859" y="332357"/>
                  <a:pt x="134318" y="323343"/>
                </a:cubicBezTo>
                <a:cubicBezTo>
                  <a:pt x="135418" y="319311"/>
                  <a:pt x="139403" y="316650"/>
                  <a:pt x="141272" y="312912"/>
                </a:cubicBezTo>
                <a:cubicBezTo>
                  <a:pt x="142911" y="309634"/>
                  <a:pt x="143590" y="305959"/>
                  <a:pt x="144749" y="302482"/>
                </a:cubicBezTo>
                <a:cubicBezTo>
                  <a:pt x="149480" y="236232"/>
                  <a:pt x="150505" y="246883"/>
                  <a:pt x="144749" y="163410"/>
                </a:cubicBezTo>
                <a:cubicBezTo>
                  <a:pt x="144497" y="159754"/>
                  <a:pt x="142279" y="156503"/>
                  <a:pt x="141272" y="152979"/>
                </a:cubicBezTo>
                <a:cubicBezTo>
                  <a:pt x="139959" y="148385"/>
                  <a:pt x="139108" y="143666"/>
                  <a:pt x="137795" y="139072"/>
                </a:cubicBezTo>
                <a:cubicBezTo>
                  <a:pt x="136788" y="135548"/>
                  <a:pt x="135325" y="132166"/>
                  <a:pt x="134318" y="128642"/>
                </a:cubicBezTo>
                <a:cubicBezTo>
                  <a:pt x="133261" y="124941"/>
                  <a:pt x="129815" y="108714"/>
                  <a:pt x="127365" y="104304"/>
                </a:cubicBezTo>
                <a:cubicBezTo>
                  <a:pt x="120682" y="92275"/>
                  <a:pt x="113511" y="81750"/>
                  <a:pt x="103027" y="73013"/>
                </a:cubicBezTo>
                <a:cubicBezTo>
                  <a:pt x="99817" y="70338"/>
                  <a:pt x="95806" y="68734"/>
                  <a:pt x="92596" y="66059"/>
                </a:cubicBezTo>
                <a:cubicBezTo>
                  <a:pt x="88819" y="62911"/>
                  <a:pt x="86257" y="58356"/>
                  <a:pt x="82166" y="55629"/>
                </a:cubicBezTo>
                <a:cubicBezTo>
                  <a:pt x="79117" y="53596"/>
                  <a:pt x="74940" y="53932"/>
                  <a:pt x="71736" y="52152"/>
                </a:cubicBezTo>
                <a:cubicBezTo>
                  <a:pt x="64430" y="48093"/>
                  <a:pt x="57829" y="42881"/>
                  <a:pt x="50875" y="38245"/>
                </a:cubicBezTo>
                <a:lnTo>
                  <a:pt x="40444" y="31291"/>
                </a:lnTo>
                <a:cubicBezTo>
                  <a:pt x="34100" y="21775"/>
                  <a:pt x="34040" y="18787"/>
                  <a:pt x="23060" y="13907"/>
                </a:cubicBezTo>
                <a:cubicBezTo>
                  <a:pt x="0" y="3658"/>
                  <a:pt x="2199" y="15093"/>
                  <a:pt x="2199" y="0"/>
                </a:cubicBezTo>
              </a:path>
            </a:pathLst>
          </a:cu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6569256" y="4724400"/>
            <a:ext cx="257474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This environment was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 not anoxic 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tectonically active</a:t>
            </a:r>
          </a:p>
          <a:p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 during sedimentation</a:t>
            </a:r>
          </a:p>
          <a:p>
            <a:pPr>
              <a:buFont typeface="Arial" pitchFamily="34" charset="0"/>
              <a:buChar char="•"/>
            </a:pPr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likely shows climatic </a:t>
            </a:r>
          </a:p>
          <a:p>
            <a:r>
              <a:rPr lang="en-US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mic Sans MS" pitchFamily="66" charset="0"/>
              </a:rPr>
              <a:t>control on deposition</a:t>
            </a:r>
            <a:endParaRPr lang="en-US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4343400" y="3276600"/>
            <a:ext cx="548640" cy="304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 rot="10800000" flipV="1">
            <a:off x="2057401" y="3429000"/>
            <a:ext cx="2297853" cy="91439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78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Sven Egenhoff</dc:creator>
  <cp:lastModifiedBy>Sven Egenhoff</cp:lastModifiedBy>
  <cp:revision>26</cp:revision>
  <dcterms:created xsi:type="dcterms:W3CDTF">2010-09-30T15:58:19Z</dcterms:created>
  <dcterms:modified xsi:type="dcterms:W3CDTF">2010-10-01T02:35:00Z</dcterms:modified>
</cp:coreProperties>
</file>