
<file path=[Content_Types].xml><?xml version="1.0" encoding="utf-8"?>
<Types xmlns="http://schemas.openxmlformats.org/package/2006/content-types">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theme/theme1.xml" ContentType="application/vnd.openxmlformats-officedocument.theme+xml"/>
  <Override PartName="/ppt/slideLayouts/slideLayout6.xml" ContentType="application/vnd.openxmlformats-officedocument.presentationml.slideLayout+xml"/>
  <Override PartName="/docProps/app.xml" ContentType="application/vnd.openxmlformats-officedocument.extended-properties+xml"/>
  <Override PartName="/ppt/presentation.xml" ContentType="application/vnd.openxmlformats-officedocument.presentationml.presentation.main+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Default Extension="png" ContentType="image/png"/>
  <Override PartName="/ppt/slideLayouts/slideLayout11.xml" ContentType="application/vnd.openxmlformats-officedocument.presentationml.slideLayout+xml"/>
  <Override PartName="/docProps/core.xml" ContentType="application/vnd.openxmlformats-package.core-properties+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viewProps.xml" ContentType="application/vnd.openxmlformats-officedocument.presentationml.viewProps+xml"/>
  <Override PartName="/ppt/slideMasters/slideMaster1.xml" ContentType="application/vnd.openxmlformats-officedocument.presentationml.slideMaster+xml"/>
  <Default Extension="bin" ContentType="application/vnd.openxmlformats-officedocument.presentationml.printerSettings"/>
  <Default Extension="rels" ContentType="application/vnd.openxmlformats-package.relationships+xml"/>
  <Default Extension="pdf" ContentType="application/pdf"/>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lastView="sldThumbnailView">
  <p:normalViewPr>
    <p:restoredLeft sz="15620"/>
    <p:restoredTop sz="94660"/>
  </p:normalViewPr>
  <p:slideViewPr>
    <p:cSldViewPr snapToGrid="0" snapToObjects="1" showGuides="1">
      <p:cViewPr varScale="1">
        <p:scale>
          <a:sx n="142" d="100"/>
          <a:sy n="142" d="100"/>
        </p:scale>
        <p:origin x="-1392" y="-10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4" Type="http://schemas.openxmlformats.org/officeDocument/2006/relationships/printerSettings" Target="printerSettings/printerSettings1.bin"/><Relationship Id="rId5" Type="http://schemas.openxmlformats.org/officeDocument/2006/relationships/presProps" Target="presProps.xml"/><Relationship Id="rId7" Type="http://schemas.openxmlformats.org/officeDocument/2006/relationships/theme" Target="theme/theme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notesMaster" Target="notesMasters/notesMaster1.xml"/><Relationship Id="rId6"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034595-D897-BE4F-A1AF-B082276A06C3}" type="datetimeFigureOut">
              <a:rPr lang="en-US" smtClean="0"/>
              <a:t>9/30/10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35606F-8773-1747-96B4-0213FB92CA39}"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1DBD3B7-6012-384D-849E-EEA647A5FB89}"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DBD3B7-6012-384D-849E-EEA647A5FB89}"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DBD3B7-6012-384D-849E-EEA647A5FB89}"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1DBD3B7-6012-384D-849E-EEA647A5FB89}"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1DBD3B7-6012-384D-849E-EEA647A5FB89}" type="datetimeFigureOut">
              <a:rPr lang="en-US" smtClean="0"/>
              <a:pPr/>
              <a:t>9/30/10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1DBD3B7-6012-384D-849E-EEA647A5FB89}" type="datetimeFigureOut">
              <a:rPr lang="en-US" smtClean="0"/>
              <a:pPr/>
              <a:t>9/30/10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1DBD3B7-6012-384D-849E-EEA647A5FB89}" type="datetimeFigureOut">
              <a:rPr lang="en-US" smtClean="0"/>
              <a:pPr/>
              <a:t>9/30/10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DBD3B7-6012-384D-849E-EEA647A5FB89}" type="datetimeFigureOut">
              <a:rPr lang="en-US" smtClean="0"/>
              <a:pPr/>
              <a:t>9/30/10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BD3B7-6012-384D-849E-EEA647A5FB89}" type="datetimeFigureOut">
              <a:rPr lang="en-US" smtClean="0"/>
              <a:pPr/>
              <a:t>9/30/10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DBD3B7-6012-384D-849E-EEA647A5FB89}" type="datetimeFigureOut">
              <a:rPr lang="en-US" smtClean="0"/>
              <a:pPr/>
              <a:t>9/30/10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1DBD3B7-6012-384D-849E-EEA647A5FB89}" type="datetimeFigureOut">
              <a:rPr lang="en-US" smtClean="0"/>
              <a:pPr/>
              <a:t>9/30/10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912B20-AE5A-5D47-AD54-C0E574AD3F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DBD3B7-6012-384D-849E-EEA647A5FB89}" type="datetimeFigureOut">
              <a:rPr lang="en-US" smtClean="0"/>
              <a:pPr/>
              <a:t>9/30/10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912B20-AE5A-5D47-AD54-C0E574AD3F9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image" Target="../media/image5.jpeg"/><Relationship Id="rId4" Type="http://schemas.openxmlformats.org/officeDocument/2006/relationships/image" Target="../media/image3.png"/><Relationship Id="rId1" Type="http://schemas.openxmlformats.org/officeDocument/2006/relationships/slideLayout" Target="../slideLayouts/slideLayout1.xml"/><Relationship Id="rId2" Type="http://schemas.openxmlformats.org/officeDocument/2006/relationships/image" Target="../media/image1.jpeg"/><Relationship Id="rId3" Type="http://schemas.openxmlformats.org/officeDocument/2006/relationships/image" Target="../media/image2.pdf"/><Relationship Id="rId5"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tx1"/>
        </a:solidFill>
        <a:effectLst/>
      </p:bgPr>
    </p:bg>
    <p:spTree>
      <p:nvGrpSpPr>
        <p:cNvPr id="1" name=""/>
        <p:cNvGrpSpPr/>
        <p:nvPr/>
      </p:nvGrpSpPr>
      <p:grpSpPr>
        <a:xfrm>
          <a:off x="0" y="0"/>
          <a:ext cx="0" cy="0"/>
          <a:chOff x="0" y="0"/>
          <a:chExt cx="0" cy="0"/>
        </a:xfrm>
      </p:grpSpPr>
      <p:pic>
        <p:nvPicPr>
          <p:cNvPr id="17" name="图片 42" descr="sphaerellarians[small].jpg"/>
          <p:cNvPicPr>
            <a:picLocks noChangeAspect="1"/>
          </p:cNvPicPr>
          <p:nvPr/>
        </p:nvPicPr>
        <p:blipFill>
          <a:blip r:embed="rId2">
            <a:lum bright="-5000" contrast="5000"/>
          </a:blip>
          <a:srcRect l="34479" t="35657" r="39769" b="39242"/>
          <a:stretch>
            <a:fillRect/>
          </a:stretch>
        </p:blipFill>
        <p:spPr bwMode="auto">
          <a:xfrm>
            <a:off x="3380148" y="1595651"/>
            <a:ext cx="524498" cy="511240"/>
          </a:xfrm>
          <a:prstGeom prst="rect">
            <a:avLst/>
          </a:prstGeom>
          <a:noFill/>
          <a:ln w="9525">
            <a:noFill/>
            <a:miter lim="800000"/>
            <a:headEnd/>
            <a:tailEnd/>
          </a:ln>
        </p:spPr>
      </p:pic>
      <p:sp>
        <p:nvSpPr>
          <p:cNvPr id="2" name="Title 1"/>
          <p:cNvSpPr>
            <a:spLocks noGrp="1"/>
          </p:cNvSpPr>
          <p:nvPr>
            <p:ph type="ctrTitle"/>
          </p:nvPr>
        </p:nvSpPr>
        <p:spPr>
          <a:xfrm>
            <a:off x="100059" y="286217"/>
            <a:ext cx="8943881" cy="965978"/>
          </a:xfrm>
        </p:spPr>
        <p:txBody>
          <a:bodyPr>
            <a:noAutofit/>
          </a:bodyPr>
          <a:lstStyle/>
          <a:p>
            <a:r>
              <a:rPr lang="en-US" sz="1800" dirty="0" smtClean="0">
                <a:solidFill>
                  <a:srgbClr val="FFFF00"/>
                </a:solidFill>
              </a:rPr>
              <a:t>Use of Geochemical Proxies to Evaluate </a:t>
            </a:r>
            <a:r>
              <a:rPr lang="en-US" sz="1800" dirty="0" err="1" smtClean="0">
                <a:solidFill>
                  <a:srgbClr val="FFFF00"/>
                </a:solidFill>
              </a:rPr>
              <a:t>Paleosalinity</a:t>
            </a:r>
            <a:r>
              <a:rPr lang="en-US" sz="1800" dirty="0" smtClean="0">
                <a:solidFill>
                  <a:srgbClr val="FFFF00"/>
                </a:solidFill>
              </a:rPr>
              <a:t> and Carbon Flux in the Bell Canyon Formation, Guadalupe Mountains West </a:t>
            </a:r>
            <a:r>
              <a:rPr lang="en-US" sz="1800" dirty="0" smtClean="0">
                <a:solidFill>
                  <a:srgbClr val="FFFF00"/>
                </a:solidFill>
              </a:rPr>
              <a:t>Texas</a:t>
            </a:r>
            <a:br>
              <a:rPr lang="en-US" sz="1800" dirty="0" smtClean="0">
                <a:solidFill>
                  <a:srgbClr val="FFFF00"/>
                </a:solidFill>
              </a:rPr>
            </a:br>
            <a:r>
              <a:rPr lang="en-US" sz="1800" dirty="0" smtClean="0">
                <a:solidFill>
                  <a:srgbClr val="FFFF00"/>
                </a:solidFill>
              </a:rPr>
              <a:t/>
            </a:r>
            <a:br>
              <a:rPr lang="en-US" sz="1800" dirty="0" smtClean="0">
                <a:solidFill>
                  <a:srgbClr val="FFFF00"/>
                </a:solidFill>
              </a:rPr>
            </a:br>
            <a:r>
              <a:rPr lang="en-US" sz="1800" dirty="0" smtClean="0">
                <a:solidFill>
                  <a:srgbClr val="FFFF00"/>
                </a:solidFill>
              </a:rPr>
              <a:t/>
            </a:r>
            <a:br>
              <a:rPr lang="en-US" sz="1800" dirty="0" smtClean="0">
                <a:solidFill>
                  <a:srgbClr val="FFFF00"/>
                </a:solidFill>
              </a:rPr>
            </a:br>
            <a:endParaRPr lang="en-US" sz="1800" dirty="0">
              <a:solidFill>
                <a:srgbClr val="FFFF00"/>
              </a:solidFill>
            </a:endParaRPr>
          </a:p>
        </p:txBody>
      </p:sp>
      <p:pic>
        <p:nvPicPr>
          <p:cNvPr id="4" name="Picture 3" descr="PRF alkanes 2010.ai"/>
          <p:cNvPicPr>
            <a:picLocks noChangeAspect="1"/>
          </p:cNvPicPr>
          <p:nvPr/>
        </p:nvPicPr>
        <mc:AlternateContent>
          <mc:Choice xmlns:ma="http://schemas.microsoft.com/office/mac/drawingml/2008/main" Requires="ma">
            <p:blipFill>
              <a:blip r:embed="rId3"/>
              <a:srcRect l="25540" t="22537" r="29805" b="45019"/>
              <a:stretch>
                <a:fillRect/>
              </a:stretch>
            </p:blipFill>
          </mc:Choice>
          <mc:Fallback>
            <p:blipFill>
              <a:blip r:embed="rId4"/>
              <a:srcRect l="25540" t="22537" r="29805" b="45019"/>
              <a:stretch>
                <a:fillRect/>
              </a:stretch>
            </p:blipFill>
          </mc:Fallback>
        </mc:AlternateContent>
        <p:spPr>
          <a:xfrm>
            <a:off x="365849" y="1327322"/>
            <a:ext cx="2948976" cy="2772715"/>
          </a:xfrm>
          <a:prstGeom prst="rect">
            <a:avLst/>
          </a:prstGeom>
        </p:spPr>
      </p:pic>
      <p:sp>
        <p:nvSpPr>
          <p:cNvPr id="5" name="Rectangle 4"/>
          <p:cNvSpPr/>
          <p:nvPr/>
        </p:nvSpPr>
        <p:spPr>
          <a:xfrm>
            <a:off x="365849" y="3890747"/>
            <a:ext cx="3362166" cy="2462213"/>
          </a:xfrm>
          <a:prstGeom prst="rect">
            <a:avLst/>
          </a:prstGeom>
        </p:spPr>
        <p:txBody>
          <a:bodyPr wrap="square">
            <a:spAutoFit/>
          </a:bodyPr>
          <a:lstStyle/>
          <a:p>
            <a:pPr algn="just"/>
            <a:r>
              <a:rPr lang="en-US" sz="1400" dirty="0" smtClean="0">
                <a:solidFill>
                  <a:schemeClr val="bg1"/>
                </a:solidFill>
              </a:rPr>
              <a:t>Examination of specific organic compounds called biomarkers work as fingerprints for the source of organic matter in ancient rocks. The above plot shows changes in the Permian Bell Canyon Formation, deposited in the Delaware basin of west Texas.  </a:t>
            </a:r>
            <a:r>
              <a:rPr lang="en-US" sz="1400" dirty="0" smtClean="0">
                <a:solidFill>
                  <a:schemeClr val="bg1"/>
                </a:solidFill>
              </a:rPr>
              <a:t>B</a:t>
            </a:r>
            <a:r>
              <a:rPr lang="en-US" sz="1400" dirty="0" smtClean="0">
                <a:solidFill>
                  <a:schemeClr val="bg1"/>
                </a:solidFill>
              </a:rPr>
              <a:t>iomarkers indicate that this ancient ocean basin was periodically fertilized by land derived nutrients creating massive blooms of a type of fossil zooplankton called </a:t>
            </a:r>
            <a:r>
              <a:rPr lang="en-US" sz="1400" dirty="0" err="1" smtClean="0">
                <a:solidFill>
                  <a:schemeClr val="bg1"/>
                </a:solidFill>
              </a:rPr>
              <a:t>spumellarians</a:t>
            </a:r>
            <a:r>
              <a:rPr lang="en-US" sz="1400" dirty="0" smtClean="0">
                <a:solidFill>
                  <a:schemeClr val="bg1"/>
                </a:solidFill>
              </a:rPr>
              <a:t>.</a:t>
            </a:r>
          </a:p>
        </p:txBody>
      </p:sp>
      <p:sp>
        <p:nvSpPr>
          <p:cNvPr id="6" name="TextBox 5"/>
          <p:cNvSpPr txBox="1"/>
          <p:nvPr/>
        </p:nvSpPr>
        <p:spPr>
          <a:xfrm>
            <a:off x="2265586" y="1595651"/>
            <a:ext cx="1243553" cy="369332"/>
          </a:xfrm>
          <a:prstGeom prst="rect">
            <a:avLst/>
          </a:prstGeom>
          <a:noFill/>
        </p:spPr>
        <p:txBody>
          <a:bodyPr wrap="square" rtlCol="0">
            <a:spAutoFit/>
          </a:bodyPr>
          <a:lstStyle/>
          <a:p>
            <a:r>
              <a:rPr lang="en-US" sz="900" dirty="0" err="1" smtClean="0"/>
              <a:t>s</a:t>
            </a:r>
            <a:r>
              <a:rPr lang="en-US" sz="900" dirty="0" err="1" smtClean="0"/>
              <a:t>pumellarian</a:t>
            </a:r>
            <a:endParaRPr lang="en-US" sz="900" dirty="0" smtClean="0"/>
          </a:p>
          <a:p>
            <a:r>
              <a:rPr lang="en-US" sz="900" dirty="0" smtClean="0"/>
              <a:t>b</a:t>
            </a:r>
            <a:r>
              <a:rPr lang="en-US" sz="900" dirty="0" smtClean="0"/>
              <a:t>looms</a:t>
            </a:r>
            <a:endParaRPr lang="en-US" sz="900" dirty="0"/>
          </a:p>
        </p:txBody>
      </p:sp>
      <p:sp>
        <p:nvSpPr>
          <p:cNvPr id="8" name="Rectangle 7"/>
          <p:cNvSpPr/>
          <p:nvPr/>
        </p:nvSpPr>
        <p:spPr>
          <a:xfrm>
            <a:off x="613493" y="668889"/>
            <a:ext cx="8178341" cy="307777"/>
          </a:xfrm>
          <a:prstGeom prst="rect">
            <a:avLst/>
          </a:prstGeom>
        </p:spPr>
        <p:txBody>
          <a:bodyPr wrap="square">
            <a:spAutoFit/>
          </a:bodyPr>
          <a:lstStyle/>
          <a:p>
            <a:r>
              <a:rPr lang="en-US" sz="1400" dirty="0" smtClean="0">
                <a:solidFill>
                  <a:srgbClr val="CCFFCC"/>
                </a:solidFill>
              </a:rPr>
              <a:t>Paula J. Noble, Department of Geological Sciences and </a:t>
            </a:r>
            <a:r>
              <a:rPr lang="en-US" sz="1400" dirty="0" smtClean="0">
                <a:solidFill>
                  <a:srgbClr val="CCFFCC"/>
                </a:solidFill>
              </a:rPr>
              <a:t>Engineering, University </a:t>
            </a:r>
            <a:r>
              <a:rPr lang="en-US" sz="1400" dirty="0" smtClean="0">
                <a:solidFill>
                  <a:srgbClr val="CCFFCC"/>
                </a:solidFill>
              </a:rPr>
              <a:t>of Nevada Reno</a:t>
            </a:r>
            <a:endParaRPr lang="en-US" sz="1400" dirty="0">
              <a:solidFill>
                <a:srgbClr val="CCFFCC"/>
              </a:solidFill>
            </a:endParaRPr>
          </a:p>
        </p:txBody>
      </p:sp>
      <p:sp>
        <p:nvSpPr>
          <p:cNvPr id="11" name="Rectangle 10"/>
          <p:cNvSpPr/>
          <p:nvPr/>
        </p:nvSpPr>
        <p:spPr>
          <a:xfrm>
            <a:off x="4821217" y="1595651"/>
            <a:ext cx="3970618" cy="1384995"/>
          </a:xfrm>
          <a:prstGeom prst="rect">
            <a:avLst/>
          </a:prstGeom>
        </p:spPr>
        <p:txBody>
          <a:bodyPr wrap="square">
            <a:spAutoFit/>
          </a:bodyPr>
          <a:lstStyle/>
          <a:p>
            <a:pPr algn="just"/>
            <a:endParaRPr lang="en-US" sz="1400" dirty="0" smtClean="0">
              <a:solidFill>
                <a:schemeClr val="bg1"/>
              </a:solidFill>
            </a:endParaRPr>
          </a:p>
          <a:p>
            <a:pPr algn="just"/>
            <a:r>
              <a:rPr lang="en-US" sz="1400" dirty="0" smtClean="0">
                <a:solidFill>
                  <a:schemeClr val="bg1"/>
                </a:solidFill>
              </a:rPr>
              <a:t>Fluctuations</a:t>
            </a:r>
            <a:r>
              <a:rPr lang="en-US" sz="1400" dirty="0" smtClean="0">
                <a:solidFill>
                  <a:schemeClr val="bg1"/>
                </a:solidFill>
              </a:rPr>
              <a:t> in fossil zooplankton distribution, when analyzed below with power spectra, show a regular frequency of reoccurrence. These fluctuations may represent an ancient climate signal between wetter and drier times.</a:t>
            </a:r>
            <a:endParaRPr lang="en-US" sz="1400" dirty="0" smtClean="0">
              <a:solidFill>
                <a:schemeClr val="bg1"/>
              </a:solidFill>
            </a:endParaRPr>
          </a:p>
        </p:txBody>
      </p:sp>
      <p:sp>
        <p:nvSpPr>
          <p:cNvPr id="12" name="TextBox 11"/>
          <p:cNvSpPr txBox="1"/>
          <p:nvPr/>
        </p:nvSpPr>
        <p:spPr>
          <a:xfrm>
            <a:off x="888257" y="1211112"/>
            <a:ext cx="889987" cy="230832"/>
          </a:xfrm>
          <a:prstGeom prst="rect">
            <a:avLst/>
          </a:prstGeom>
          <a:noFill/>
        </p:spPr>
        <p:txBody>
          <a:bodyPr wrap="none" rtlCol="0">
            <a:spAutoFit/>
          </a:bodyPr>
          <a:lstStyle/>
          <a:p>
            <a:r>
              <a:rPr lang="en-US" sz="900" dirty="0" smtClean="0">
                <a:solidFill>
                  <a:srgbClr val="FFFFFF"/>
                </a:solidFill>
              </a:rPr>
              <a:t>High terrestrial</a:t>
            </a:r>
            <a:endParaRPr lang="en-US" sz="900" dirty="0">
              <a:solidFill>
                <a:srgbClr val="FFFFFF"/>
              </a:solidFill>
            </a:endParaRPr>
          </a:p>
        </p:txBody>
      </p:sp>
      <p:sp>
        <p:nvSpPr>
          <p:cNvPr id="13" name="TextBox 12"/>
          <p:cNvSpPr txBox="1"/>
          <p:nvPr/>
        </p:nvSpPr>
        <p:spPr>
          <a:xfrm>
            <a:off x="2101742" y="1211112"/>
            <a:ext cx="864427" cy="230832"/>
          </a:xfrm>
          <a:prstGeom prst="rect">
            <a:avLst/>
          </a:prstGeom>
          <a:noFill/>
        </p:spPr>
        <p:txBody>
          <a:bodyPr wrap="none" rtlCol="0">
            <a:spAutoFit/>
          </a:bodyPr>
          <a:lstStyle/>
          <a:p>
            <a:r>
              <a:rPr lang="en-US" sz="900" dirty="0" smtClean="0">
                <a:solidFill>
                  <a:srgbClr val="FFFFFF"/>
                </a:solidFill>
              </a:rPr>
              <a:t>Low terrestrial</a:t>
            </a:r>
            <a:endParaRPr lang="en-US" sz="900" dirty="0">
              <a:solidFill>
                <a:srgbClr val="FFFFFF"/>
              </a:solidFill>
            </a:endParaRPr>
          </a:p>
        </p:txBody>
      </p:sp>
      <p:cxnSp>
        <p:nvCxnSpPr>
          <p:cNvPr id="15" name="Straight Connector 14"/>
          <p:cNvCxnSpPr/>
          <p:nvPr/>
        </p:nvCxnSpPr>
        <p:spPr>
          <a:xfrm rot="5400000" flipH="1" flipV="1">
            <a:off x="687327" y="2418239"/>
            <a:ext cx="2217094" cy="35261"/>
          </a:xfrm>
          <a:prstGeom prst="line">
            <a:avLst/>
          </a:prstGeom>
          <a:ln w="12700" cap="flat" cmpd="sng" algn="ctr">
            <a:solidFill>
              <a:srgbClr val="FF0000"/>
            </a:solidFill>
            <a:prstDash val="solid"/>
            <a:round/>
            <a:headEnd type="none" w="med" len="med"/>
            <a:tailEnd type="none" w="med" len="med"/>
          </a:ln>
        </p:spPr>
        <p:style>
          <a:lnRef idx="2">
            <a:schemeClr val="accent1"/>
          </a:lnRef>
          <a:fillRef idx="0">
            <a:schemeClr val="accent1"/>
          </a:fillRef>
          <a:effectRef idx="1">
            <a:schemeClr val="accent1"/>
          </a:effectRef>
          <a:fontRef idx="minor">
            <a:schemeClr val="tx1"/>
          </a:fontRef>
        </p:style>
      </p:cxnSp>
      <p:pic>
        <p:nvPicPr>
          <p:cNvPr id="20" name="Picture 2"/>
          <p:cNvPicPr>
            <a:picLocks noChangeAspect="1" noChangeArrowheads="1"/>
          </p:cNvPicPr>
          <p:nvPr/>
        </p:nvPicPr>
        <p:blipFill>
          <a:blip r:embed="rId5">
            <a:extLst>
              <a:ext uri="{28A0092B-C50C-407E-A947-70E740481C1C}">
                <a14:useLocalDpi xmlns:a14="http://schemas.microsoft.com/office/drawing/2010/main" xmlns:p="http://schemas.openxmlformats.org/presentationml/2006/main" xmlns:r="http://schemas.openxmlformats.org/officeDocument/2006/relationships" xmlns:a="http://schemas.openxmlformats.org/drawingml/2006/main" xmlns="" val="0"/>
              </a:ext>
            </a:extLst>
          </a:blip>
          <a:srcRect/>
          <a:stretch>
            <a:fillRect/>
          </a:stretch>
        </p:blipFill>
        <p:spPr bwMode="auto">
          <a:xfrm>
            <a:off x="4821216" y="3194434"/>
            <a:ext cx="3970618" cy="3154174"/>
          </a:xfrm>
          <a:prstGeom prst="rect">
            <a:avLst/>
          </a:prstGeom>
          <a:noFill/>
          <a:ln>
            <a:noFill/>
          </a:ln>
          <a:effectLst/>
          <a:extLst>
            <a:ext uri="{909E8E84-426E-40DD-AFC4-6F175D3DCCD1}">
              <a14:hiddenFill xmlns:a14="http://schemas.microsoft.com/office/drawing/2010/main" xmlns:p="http://schemas.openxmlformats.org/presentationml/2006/main" xmlns:r="http://schemas.openxmlformats.org/officeDocument/2006/relationships" xmlns:a="http://schemas.openxmlformats.org/drawingml/2006/main" xmlns="">
                <a:solidFill>
                  <a:schemeClr val="accent1"/>
                </a:solidFill>
              </a14:hiddenFill>
            </a:ext>
            <a:ext uri="{91240B29-F687-4F45-9708-019B960494DF}">
              <a14:hiddenLine xmlns:a14="http://schemas.microsoft.com/office/drawing/2010/main" xmlns:p="http://schemas.openxmlformats.org/presentationml/2006/main" xmlns:r="http://schemas.openxmlformats.org/officeDocument/2006/relationships" xmlns:a="http://schemas.openxmlformats.org/drawingml/2006/main" xmlns="" w="9525">
                <a:solidFill>
                  <a:schemeClr val="tx1"/>
                </a:solidFill>
                <a:miter lim="800000"/>
                <a:headEnd/>
                <a:tailEnd/>
              </a14:hiddenLine>
            </a:ext>
            <a:ext uri="{AF507438-7753-43E0-B8FC-AC1667EBCBE1}">
              <a14:hiddenEffects xmlns:a14="http://schemas.microsoft.com/office/drawing/2010/main" xmlns:p="http://schemas.openxmlformats.org/presentationml/2006/main" xmlns:r="http://schemas.openxmlformats.org/officeDocument/2006/relationships" xmlns:a="http://schemas.openxmlformats.org/drawingml/2006/main" xmlns="">
                <a:effectLst>
                  <a:outerShdw dist="35921" dir="2700000" algn="ctr" rotWithShape="0">
                    <a:schemeClr val="bg2"/>
                  </a:outerShdw>
                </a:effectLst>
              </a14:hiddenEffects>
            </a:ext>
          </a:extLst>
        </p:spPr>
      </p:pic>
      <p:pic>
        <p:nvPicPr>
          <p:cNvPr id="22" name="图片 43" descr="Follicucullus[small].jpg"/>
          <p:cNvPicPr>
            <a:picLocks noChangeAspect="1"/>
          </p:cNvPicPr>
          <p:nvPr/>
        </p:nvPicPr>
        <p:blipFill>
          <a:blip r:embed="rId6">
            <a:lum bright="-5000" contrast="5000"/>
          </a:blip>
          <a:srcRect l="40988" t="47782" r="40402" b="4028"/>
          <a:stretch>
            <a:fillRect/>
          </a:stretch>
        </p:blipFill>
        <p:spPr bwMode="auto">
          <a:xfrm>
            <a:off x="3551384" y="2516687"/>
            <a:ext cx="353262" cy="912313"/>
          </a:xfrm>
          <a:prstGeom prst="rect">
            <a:avLst/>
          </a:prstGeom>
          <a:noFill/>
          <a:ln w="9525">
            <a:noFill/>
            <a:miter lim="800000"/>
            <a:headEnd/>
            <a:tailEnd/>
          </a:ln>
        </p:spPr>
      </p:pic>
      <p:sp>
        <p:nvSpPr>
          <p:cNvPr id="23" name="TextBox 22"/>
          <p:cNvSpPr txBox="1"/>
          <p:nvPr/>
        </p:nvSpPr>
        <p:spPr>
          <a:xfrm>
            <a:off x="956573" y="2673050"/>
            <a:ext cx="1243553" cy="369332"/>
          </a:xfrm>
          <a:prstGeom prst="rect">
            <a:avLst/>
          </a:prstGeom>
          <a:noFill/>
        </p:spPr>
        <p:txBody>
          <a:bodyPr wrap="square" rtlCol="0">
            <a:spAutoFit/>
          </a:bodyPr>
          <a:lstStyle/>
          <a:p>
            <a:r>
              <a:rPr lang="en-US" sz="900" i="1" dirty="0" err="1" smtClean="0"/>
              <a:t>Follicucullus</a:t>
            </a:r>
            <a:endParaRPr lang="en-US" sz="900" i="1" dirty="0" smtClean="0"/>
          </a:p>
          <a:p>
            <a:r>
              <a:rPr lang="en-US" sz="900" dirty="0" smtClean="0"/>
              <a:t>dominated</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77</TotalTime>
  <Words>148</Words>
  <Application>Microsoft Macintosh PowerPoint</Application>
  <PresentationFormat>On-screen Show (4:3)</PresentationFormat>
  <Paragraphs>11</Paragraphs>
  <Slides>1</Slides>
  <Notes>0</Notes>
  <HiddenSlides>0</HiddenSlides>
  <MMClips>0</MMClips>
  <ScaleCrop>false</ScaleCrop>
  <HeadingPairs>
    <vt:vector size="4" baseType="variant">
      <vt:variant>
        <vt:lpstr>Design Template</vt:lpstr>
      </vt:variant>
      <vt:variant>
        <vt:i4>1</vt:i4>
      </vt:variant>
      <vt:variant>
        <vt:lpstr>Slide Titles</vt:lpstr>
      </vt:variant>
      <vt:variant>
        <vt:i4>1</vt:i4>
      </vt:variant>
    </vt:vector>
  </HeadingPairs>
  <TitlesOfParts>
    <vt:vector size="2" baseType="lpstr">
      <vt:lpstr>Office Theme</vt:lpstr>
      <vt:lpstr>Use of Geochemical Proxies to Evaluate Paleosalinity and Carbon Flux in the Bell Canyon Formation, Guadalupe Mountains West Texas   </vt:lpstr>
    </vt:vector>
  </TitlesOfParts>
  <Company>UNR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Biomarker analysis in the Lamar Limestone shows oscillations in terrestrial versus marine-derived source material for organic matter the basin. </dc:title>
  <dc:creator>Paula Noble</dc:creator>
  <cp:lastModifiedBy>Paula Noble</cp:lastModifiedBy>
  <cp:revision>11</cp:revision>
  <dcterms:created xsi:type="dcterms:W3CDTF">2010-10-01T02:58:18Z</dcterms:created>
  <dcterms:modified xsi:type="dcterms:W3CDTF">2010-10-01T04:02:12Z</dcterms:modified>
</cp:coreProperties>
</file>