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pdf" ContentType="application/pd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vertBarState="minimized">
    <p:restoredLeft sz="15620"/>
    <p:restoredTop sz="94660"/>
  </p:normalViewPr>
  <p:slideViewPr>
    <p:cSldViewPr snapToGrid="0" snapToObjects="1">
      <p:cViewPr>
        <p:scale>
          <a:sx n="125" d="100"/>
          <a:sy n="125" d="100"/>
        </p:scale>
        <p:origin x="-3016" y="-7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64EA-2A33-654E-9B7B-8AF3F739C8BE}" type="datetimeFigureOut">
              <a:rPr/>
              <a:pPr/>
              <a:t>10/1/10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BDFEE-15C0-514E-904A-6FAD35E9B678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64EA-2A33-654E-9B7B-8AF3F739C8BE}" type="datetimeFigureOut">
              <a:rPr/>
              <a:pPr/>
              <a:t>10/1/10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BDFEE-15C0-514E-904A-6FAD35E9B678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64EA-2A33-654E-9B7B-8AF3F739C8BE}" type="datetimeFigureOut">
              <a:rPr/>
              <a:pPr/>
              <a:t>10/1/10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BDFEE-15C0-514E-904A-6FAD35E9B678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64EA-2A33-654E-9B7B-8AF3F739C8BE}" type="datetimeFigureOut">
              <a:rPr/>
              <a:pPr/>
              <a:t>10/1/10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BDFEE-15C0-514E-904A-6FAD35E9B678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64EA-2A33-654E-9B7B-8AF3F739C8BE}" type="datetimeFigureOut">
              <a:rPr/>
              <a:pPr/>
              <a:t>10/1/10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BDFEE-15C0-514E-904A-6FAD35E9B678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64EA-2A33-654E-9B7B-8AF3F739C8BE}" type="datetimeFigureOut">
              <a:rPr/>
              <a:pPr/>
              <a:t>10/1/10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BDFEE-15C0-514E-904A-6FAD35E9B678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64EA-2A33-654E-9B7B-8AF3F739C8BE}" type="datetimeFigureOut">
              <a:rPr/>
              <a:pPr/>
              <a:t>10/1/10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BDFEE-15C0-514E-904A-6FAD35E9B678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64EA-2A33-654E-9B7B-8AF3F739C8BE}" type="datetimeFigureOut">
              <a:rPr/>
              <a:pPr/>
              <a:t>10/1/10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BDFEE-15C0-514E-904A-6FAD35E9B678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64EA-2A33-654E-9B7B-8AF3F739C8BE}" type="datetimeFigureOut">
              <a:rPr/>
              <a:pPr/>
              <a:t>10/1/10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BDFEE-15C0-514E-904A-6FAD35E9B678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64EA-2A33-654E-9B7B-8AF3F739C8BE}" type="datetimeFigureOut">
              <a:rPr/>
              <a:pPr/>
              <a:t>10/1/10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BDFEE-15C0-514E-904A-6FAD35E9B678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64EA-2A33-654E-9B7B-8AF3F739C8BE}" type="datetimeFigureOut">
              <a:rPr/>
              <a:pPr/>
              <a:t>10/1/10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BDFEE-15C0-514E-904A-6FAD35E9B678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A64EA-2A33-654E-9B7B-8AF3F739C8BE}" type="datetimeFigureOut">
              <a:rPr/>
              <a:pPr/>
              <a:t>10/1/10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BDFEE-15C0-514E-904A-6FAD35E9B678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png"/><Relationship Id="rId7" Type="http://schemas.openxmlformats.org/officeDocument/2006/relationships/image" Target="../media/image6.png"/><Relationship Id="rId11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df"/><Relationship Id="rId8" Type="http://schemas.openxmlformats.org/officeDocument/2006/relationships/image" Target="../media/image5.pdf"/><Relationship Id="rId13" Type="http://schemas.openxmlformats.org/officeDocument/2006/relationships/image" Target="../media/image12.png"/><Relationship Id="rId10" Type="http://schemas.openxmlformats.org/officeDocument/2006/relationships/image" Target="../media/image6.pdf"/><Relationship Id="rId5" Type="http://schemas.openxmlformats.org/officeDocument/2006/relationships/image" Target="../media/image3.png"/><Relationship Id="rId12" Type="http://schemas.openxmlformats.org/officeDocument/2006/relationships/image" Target="../media/image7.pdf"/><Relationship Id="rId2" Type="http://schemas.openxmlformats.org/officeDocument/2006/relationships/image" Target="../media/image1.pdf"/><Relationship Id="rId9" Type="http://schemas.openxmlformats.org/officeDocument/2006/relationships/image" Target="../media/image8.png"/><Relationship Id="rId3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Half Frame 48"/>
          <p:cNvSpPr/>
          <p:nvPr/>
        </p:nvSpPr>
        <p:spPr>
          <a:xfrm>
            <a:off x="297" y="-717"/>
            <a:ext cx="690583" cy="876472"/>
          </a:xfrm>
          <a:prstGeom prst="halfFrame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Half Frame 49"/>
          <p:cNvSpPr/>
          <p:nvPr/>
        </p:nvSpPr>
        <p:spPr>
          <a:xfrm flipH="1">
            <a:off x="8460304" y="-718"/>
            <a:ext cx="679134" cy="876471"/>
          </a:xfrm>
          <a:prstGeom prst="halfFrame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907623" y="50801"/>
            <a:ext cx="3462697" cy="1137920"/>
          </a:xfrm>
          <a:prstGeom prst="round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  <a:alpha val="8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35" descr="DiffusionDiffsCompare.eps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2"/>
              <a:srcRect t="12000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rcRect t="12000"/>
              <a:stretch>
                <a:fillRect/>
              </a:stretch>
            </p:blipFill>
          </mc:Fallback>
        </mc:AlternateContent>
        <p:spPr>
          <a:xfrm>
            <a:off x="265365" y="4368893"/>
            <a:ext cx="8663504" cy="2456019"/>
          </a:xfrm>
          <a:prstGeom prst="rect">
            <a:avLst/>
          </a:prstGeom>
        </p:spPr>
      </p:pic>
      <p:pic>
        <p:nvPicPr>
          <p:cNvPr id="18" name="Picture 4" descr="___RbinapMM1024"/>
          <p:cNvPicPr>
            <a:picLocks noChangeAspect="1" noChangeArrowheads="1"/>
          </p:cNvPicPr>
          <p:nvPr/>
        </p:nvPicPr>
        <p:blipFill>
          <a:blip r:embed="rId4"/>
          <a:srcRect l="9843" t="8438" r="9843" b="7031"/>
          <a:stretch>
            <a:fillRect/>
          </a:stretch>
        </p:blipFill>
        <p:spPr bwMode="auto">
          <a:xfrm>
            <a:off x="3353562" y="2464679"/>
            <a:ext cx="1148914" cy="1209240"/>
          </a:xfrm>
          <a:prstGeom prst="rect">
            <a:avLst/>
          </a:prstGeom>
          <a:noFill/>
        </p:spPr>
      </p:pic>
      <p:pic>
        <p:nvPicPr>
          <p:cNvPr id="19" name="Picture 5" descr="___SbinaP1024"/>
          <p:cNvPicPr>
            <a:picLocks noChangeAspect="1" noChangeArrowheads="1"/>
          </p:cNvPicPr>
          <p:nvPr/>
        </p:nvPicPr>
        <p:blipFill>
          <a:blip r:embed="rId5"/>
          <a:srcRect l="9843" t="8438" r="9843" b="11250"/>
          <a:stretch>
            <a:fillRect/>
          </a:stretch>
        </p:blipFill>
        <p:spPr bwMode="auto">
          <a:xfrm>
            <a:off x="4722834" y="2515478"/>
            <a:ext cx="1148914" cy="1148886"/>
          </a:xfrm>
          <a:prstGeom prst="rect">
            <a:avLst/>
          </a:prstGeom>
          <a:noFill/>
        </p:spPr>
      </p:pic>
      <p:pic>
        <p:nvPicPr>
          <p:cNvPr id="26" name="Picture 25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6"/>
              <a:stretch>
                <a:fillRect/>
              </a:stretch>
            </p:blipFill>
          </mc:Choice>
          <mc:Fallback xmlns:ma="http://schemas.microsoft.com/office/mac/drawingml/2008/main"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>
            <p:blipFill>
              <a:blip r:embed="rId7"/>
              <a:stretch>
                <a:fillRect/>
              </a:stretch>
            </p:blipFill>
          </mc:Fallback>
        </mc:AlternateContent>
        <p:spPr>
          <a:xfrm>
            <a:off x="189368" y="1866556"/>
            <a:ext cx="1804603" cy="133409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8"/>
              <a:stretch>
                <a:fillRect/>
              </a:stretch>
            </p:blipFill>
          </mc:Choice>
          <mc:Fallback xmlns:ma="http://schemas.microsoft.com/office/mac/drawingml/2008/main"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>
            <p:blipFill>
              <a:blip r:embed="rId9"/>
              <a:stretch>
                <a:fillRect/>
              </a:stretch>
            </p:blipFill>
          </mc:Fallback>
        </mc:AlternateContent>
        <p:spPr>
          <a:xfrm>
            <a:off x="6765934" y="1866556"/>
            <a:ext cx="1804603" cy="1334096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 rot="16200000">
            <a:off x="-437233" y="5245114"/>
            <a:ext cx="11723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Arial"/>
                <a:cs typeface="Arial"/>
              </a:rPr>
              <a:t>Distance (Å)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60735" y="6407459"/>
            <a:ext cx="22661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Cholate Concentration (mM)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251386" y="6375193"/>
            <a:ext cx="2694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Deoxycholate Concentration (mM)</a:t>
            </a:r>
          </a:p>
        </p:txBody>
      </p:sp>
      <p:pic>
        <p:nvPicPr>
          <p:cNvPr id="37" name="Picture 36" descr="RBNDHP_Legend.eps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10"/>
              <a:stretch>
                <a:fillRect/>
              </a:stretch>
            </p:blipFill>
          </mc:Choice>
          <mc:Fallback xmlns:ma="http://schemas.microsoft.com/office/mac/drawingml/2008/main"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>
            <p:blipFill>
              <a:blip r:embed="rId11"/>
              <a:stretch>
                <a:fillRect/>
              </a:stretch>
            </p:blipFill>
          </mc:Fallback>
        </mc:AlternateContent>
        <p:spPr>
          <a:xfrm>
            <a:off x="3311498" y="3712865"/>
            <a:ext cx="1233043" cy="202692"/>
          </a:xfrm>
          <a:prstGeom prst="rect">
            <a:avLst/>
          </a:prstGeom>
        </p:spPr>
      </p:pic>
      <p:pic>
        <p:nvPicPr>
          <p:cNvPr id="38" name="Picture 37" descr="SBNDHP_Legend.eps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12"/>
              <a:stretch>
                <a:fillRect/>
              </a:stretch>
            </p:blipFill>
          </mc:Choice>
          <mc:Fallback xmlns:ma="http://schemas.microsoft.com/office/mac/drawingml/2008/main"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>
            <p:blipFill>
              <a:blip r:embed="rId13"/>
              <a:stretch>
                <a:fillRect/>
              </a:stretch>
            </p:blipFill>
          </mc:Fallback>
        </mc:AlternateContent>
        <p:spPr>
          <a:xfrm>
            <a:off x="4714552" y="3712865"/>
            <a:ext cx="1165479" cy="202692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219848" y="212412"/>
            <a:ext cx="901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Cholate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442721" y="212412"/>
            <a:ext cx="1451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Deoxycholate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94640" y="4022570"/>
            <a:ext cx="43047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Arial"/>
                <a:cs typeface="Arial"/>
              </a:rPr>
              <a:t>Difference in effective radii { (Ch + BNDHP) -  (Ch)}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856480" y="4022570"/>
            <a:ext cx="4338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Arial"/>
                <a:cs typeface="Arial"/>
              </a:rPr>
              <a:t>Difference in effective radii {(DC + BNDHP) –  (DC)}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058698" y="122339"/>
            <a:ext cx="33116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Diffusion NMR probes how bile micelles differentially solubilize enantiomers of BNDHP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40168" y="594583"/>
            <a:ext cx="269958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 Significant hydrodynamic differentiation between </a:t>
            </a:r>
            <a:r>
              <a:rPr lang="en-US" sz="1400" i="1"/>
              <a:t>cholate</a:t>
            </a:r>
            <a:r>
              <a:rPr lang="en-US" sz="1400"/>
              <a:t> interacting with R- and S-BNDHP, shows best distinction with small aggregates.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46502" y="594583"/>
            <a:ext cx="269293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Weaker hydrodynamic differentiation between</a:t>
            </a:r>
            <a:r>
              <a:rPr lang="en-US" sz="1400" i="1"/>
              <a:t> deoxycholate</a:t>
            </a:r>
            <a:r>
              <a:rPr lang="en-US" sz="1400"/>
              <a:t> interacting with R- and S-BNDHP, in part because larger aggregates are formed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907623" y="1345927"/>
            <a:ext cx="34626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S-BNDHP interacts more strongly with the bile micelles.  Both bile micelles exhibit loss of chiral selection with increasing concentration.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44080" y="3265845"/>
            <a:ext cx="11427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/>
              <a:t>Deoxycholate (DC)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8038" y="3265845"/>
            <a:ext cx="8256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/>
              <a:t>Cholate (Ch)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131</Words>
  <Application>Microsoft Macintosh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Bucknell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ISR / CCS</dc:creator>
  <cp:lastModifiedBy>ISR / CCS</cp:lastModifiedBy>
  <cp:revision>10</cp:revision>
  <dcterms:created xsi:type="dcterms:W3CDTF">2010-10-01T20:15:49Z</dcterms:created>
  <dcterms:modified xsi:type="dcterms:W3CDTF">2010-10-01T20:16:47Z</dcterms:modified>
</cp:coreProperties>
</file>