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31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8D0D07-C02F-4C4F-ADC6-21576686189E}" type="datetimeFigureOut">
              <a:rPr lang="en-US" smtClean="0"/>
              <a:pPr/>
              <a:t>9/30/2010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8D0D07-C02F-4C4F-ADC6-21576686189E}" type="datetimeFigureOut">
              <a:rPr lang="en-US" smtClean="0"/>
              <a:pPr/>
              <a:t>9/30/2010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8D0D07-C02F-4C4F-ADC6-21576686189E}" type="datetimeFigureOut">
              <a:rPr lang="en-US" smtClean="0"/>
              <a:pPr/>
              <a:t>9/30/2010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8D0D07-C02F-4C4F-ADC6-21576686189E}" type="datetimeFigureOut">
              <a:rPr lang="en-US" smtClean="0"/>
              <a:pPr/>
              <a:t>9/30/2010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8D0D07-C02F-4C4F-ADC6-21576686189E}" type="datetimeFigureOut">
              <a:rPr lang="en-US" smtClean="0"/>
              <a:pPr/>
              <a:t>9/30/2010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8D0D07-C02F-4C4F-ADC6-21576686189E}" type="datetimeFigureOut">
              <a:rPr lang="en-US" smtClean="0"/>
              <a:pPr/>
              <a:t>9/30/2010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8D0D07-C02F-4C4F-ADC6-21576686189E}" type="datetimeFigureOut">
              <a:rPr lang="en-US" smtClean="0"/>
              <a:pPr/>
              <a:t>9/30/2010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8D0D07-C02F-4C4F-ADC6-21576686189E}" type="datetimeFigureOut">
              <a:rPr lang="en-US" smtClean="0"/>
              <a:pPr/>
              <a:t>9/30/2010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8D0D07-C02F-4C4F-ADC6-21576686189E}" type="datetimeFigureOut">
              <a:rPr lang="en-US" smtClean="0"/>
              <a:pPr/>
              <a:t>9/30/2010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8D0D07-C02F-4C4F-ADC6-21576686189E}" type="datetimeFigureOut">
              <a:rPr lang="en-US" smtClean="0"/>
              <a:pPr/>
              <a:t>9/30/2010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8D0D07-C02F-4C4F-ADC6-21576686189E}" type="datetimeFigureOut">
              <a:rPr lang="en-US" smtClean="0"/>
              <a:pPr/>
              <a:t>9/30/2010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FAE52B-D1FE-4E42-8623-86E286B421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8D0D07-C02F-4C4F-ADC6-21576686189E}" type="datetimeFigureOut">
              <a:rPr lang="en-US" smtClean="0"/>
              <a:pPr/>
              <a:t>9/30/2010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FAE52B-D1FE-4E42-8623-86E286B421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13500000" scaled="1"/>
            <a:tileRect/>
          </a:gradFill>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Rectangle 1"/>
          <p:cNvSpPr>
            <a:spLocks noChangeArrowheads="1"/>
          </p:cNvSpPr>
          <p:nvPr/>
        </p:nvSpPr>
        <p:spPr bwMode="auto">
          <a:xfrm>
            <a:off x="38912" y="271739"/>
            <a:ext cx="914400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effectLst/>
                <a:latin typeface="Arial" pitchFamily="34" charset="0"/>
                <a:ea typeface="SimSun" pitchFamily="2" charset="-122"/>
                <a:cs typeface="Arial" pitchFamily="34" charset="0"/>
              </a:rPr>
              <a:t>A New Type of Discotic Liquid Crystals for Organic Solar Cells</a:t>
            </a:r>
          </a:p>
          <a:p>
            <a:pPr algn="ctr" fontAlgn="base">
              <a:spcBef>
                <a:spcPct val="0"/>
              </a:spcBef>
              <a:spcAft>
                <a:spcPct val="0"/>
              </a:spcAft>
            </a:pPr>
            <a:endParaRPr kumimoji="0" lang="en-US" b="0" i="0" u="none" strike="noStrike" cap="none" normalizeH="0" baseline="0" dirty="0" smtClean="0">
              <a:ln>
                <a:noFill/>
              </a:ln>
              <a:effectLst/>
              <a:latin typeface="Arial" pitchFamily="34" charset="0"/>
              <a:ea typeface="SimSun" pitchFamily="2" charset="-122"/>
              <a:cs typeface="Arial" pitchFamily="34" charset="0"/>
            </a:endParaRPr>
          </a:p>
          <a:p>
            <a:pPr algn="ctr" fontAlgn="base">
              <a:spcBef>
                <a:spcPct val="0"/>
              </a:spcBef>
              <a:spcAft>
                <a:spcPct val="0"/>
              </a:spcAft>
            </a:pPr>
            <a:r>
              <a:rPr kumimoji="0" lang="en-US" sz="1400" b="0" i="0" u="none" strike="noStrike" cap="none" normalizeH="0" baseline="0" dirty="0" smtClean="0">
                <a:ln>
                  <a:noFill/>
                </a:ln>
                <a:effectLst/>
                <a:latin typeface="Arial" pitchFamily="34" charset="0"/>
                <a:ea typeface="SimSun" pitchFamily="2" charset="-122"/>
                <a:cs typeface="Arial" pitchFamily="34" charset="0"/>
              </a:rPr>
              <a:t>Liang-shi Li, Department</a:t>
            </a:r>
            <a:r>
              <a:rPr kumimoji="0" lang="en-US" sz="1400" b="0" i="0" u="none" strike="noStrike" cap="none" normalizeH="0" dirty="0" smtClean="0">
                <a:ln>
                  <a:noFill/>
                </a:ln>
                <a:effectLst/>
                <a:latin typeface="Arial" pitchFamily="34" charset="0"/>
                <a:ea typeface="SimSun" pitchFamily="2" charset="-122"/>
                <a:cs typeface="Arial" pitchFamily="34" charset="0"/>
              </a:rPr>
              <a:t> of Chemistry, Indiana University, Bloomington IN 47405</a:t>
            </a:r>
            <a:endParaRPr kumimoji="0" lang="en-US" sz="1400" b="0" i="0" u="none" strike="noStrike" cap="none" normalizeH="0" baseline="0" dirty="0" smtClean="0">
              <a:ln>
                <a:noFill/>
              </a:ln>
              <a:effectLst/>
              <a:latin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effectLst/>
              <a:latin typeface="Arial" pitchFamily="34" charset="0"/>
            </a:endParaRPr>
          </a:p>
        </p:txBody>
      </p:sp>
      <p:cxnSp>
        <p:nvCxnSpPr>
          <p:cNvPr id="8" name="Straight Connector 7"/>
          <p:cNvCxnSpPr/>
          <p:nvPr/>
        </p:nvCxnSpPr>
        <p:spPr>
          <a:xfrm>
            <a:off x="936008" y="713096"/>
            <a:ext cx="7293592" cy="1588"/>
          </a:xfrm>
          <a:prstGeom prst="line">
            <a:avLst/>
          </a:prstGeom>
          <a:ln w="28575">
            <a:solidFill>
              <a:srgbClr val="FFC000"/>
            </a:solidFill>
          </a:ln>
        </p:spPr>
        <p:style>
          <a:lnRef idx="1">
            <a:schemeClr val="accent6"/>
          </a:lnRef>
          <a:fillRef idx="0">
            <a:schemeClr val="accent6"/>
          </a:fillRef>
          <a:effectRef idx="0">
            <a:schemeClr val="accent6"/>
          </a:effectRef>
          <a:fontRef idx="minor">
            <a:schemeClr val="tx1"/>
          </a:fontRef>
        </p:style>
      </p:cxnSp>
      <p:sp>
        <p:nvSpPr>
          <p:cNvPr id="9" name="Rectangle 8"/>
          <p:cNvSpPr/>
          <p:nvPr/>
        </p:nvSpPr>
        <p:spPr>
          <a:xfrm>
            <a:off x="228600" y="1199864"/>
            <a:ext cx="8637896" cy="954107"/>
          </a:xfrm>
          <a:prstGeom prst="rect">
            <a:avLst/>
          </a:prstGeom>
        </p:spPr>
        <p:txBody>
          <a:bodyPr wrap="square">
            <a:spAutoFit/>
          </a:bodyPr>
          <a:lstStyle/>
          <a:p>
            <a:pPr algn="just"/>
            <a:r>
              <a:rPr kumimoji="0" lang="en-US" sz="1400" b="1" i="0" u="sng" strike="noStrike" cap="none" normalizeH="0" baseline="0" dirty="0" smtClean="0">
                <a:ln>
                  <a:noFill/>
                </a:ln>
                <a:solidFill>
                  <a:srgbClr val="0070C0"/>
                </a:solidFill>
                <a:effectLst/>
                <a:latin typeface="Arial" pitchFamily="34" charset="0"/>
                <a:ea typeface="SimSun" pitchFamily="2" charset="-122"/>
                <a:cs typeface="Arial" pitchFamily="34" charset="0"/>
              </a:rPr>
              <a:t>Colloidal Graphene Quantum Dots</a:t>
            </a:r>
            <a:r>
              <a:rPr lang="en-US" sz="1400" b="1" dirty="0" smtClean="0">
                <a:solidFill>
                  <a:srgbClr val="0070C0"/>
                </a:solidFill>
                <a:latin typeface="Arial" pitchFamily="34" charset="0"/>
                <a:ea typeface="SimSun" pitchFamily="2" charset="-122"/>
                <a:cs typeface="Arial" pitchFamily="34" charset="0"/>
              </a:rPr>
              <a:t>:</a:t>
            </a:r>
            <a:r>
              <a:rPr lang="en-US" sz="1400" dirty="0" smtClean="0">
                <a:solidFill>
                  <a:srgbClr val="0070C0"/>
                </a:solidFill>
                <a:latin typeface="Arial" pitchFamily="34" charset="0"/>
                <a:ea typeface="SimSun" pitchFamily="2" charset="-122"/>
                <a:cs typeface="Arial" pitchFamily="34" charset="0"/>
              </a:rPr>
              <a:t> </a:t>
            </a:r>
            <a:r>
              <a:rPr lang="en-US" sz="1400" dirty="0" smtClean="0">
                <a:solidFill>
                  <a:srgbClr val="0070C0"/>
                </a:solidFill>
                <a:latin typeface="Arial" pitchFamily="34" charset="0"/>
                <a:ea typeface="SimSun" pitchFamily="2" charset="-122"/>
                <a:cs typeface="Arial" pitchFamily="34" charset="0"/>
              </a:rPr>
              <a:t>Solution-processable organic semiconductors are important components in low-cost </a:t>
            </a:r>
            <a:r>
              <a:rPr lang="en-US" sz="1400" dirty="0" smtClean="0">
                <a:solidFill>
                  <a:srgbClr val="0070C0"/>
                </a:solidFill>
                <a:latin typeface="Arial" pitchFamily="34" charset="0"/>
                <a:ea typeface="SimSun" pitchFamily="2" charset="-122"/>
                <a:cs typeface="Arial" pitchFamily="34" charset="0"/>
              </a:rPr>
              <a:t>electronics </a:t>
            </a:r>
            <a:r>
              <a:rPr lang="en-US" sz="1400" dirty="0" smtClean="0">
                <a:solidFill>
                  <a:srgbClr val="0070C0"/>
                </a:solidFill>
                <a:latin typeface="Arial" pitchFamily="34" charset="0"/>
                <a:ea typeface="SimSun" pitchFamily="2" charset="-122"/>
                <a:cs typeface="Arial" pitchFamily="34" charset="0"/>
              </a:rPr>
              <a:t>including </a:t>
            </a:r>
            <a:r>
              <a:rPr lang="en-US" sz="1400" dirty="0" smtClean="0">
                <a:solidFill>
                  <a:srgbClr val="0070C0"/>
                </a:solidFill>
                <a:latin typeface="Arial" pitchFamily="34" charset="0"/>
                <a:ea typeface="SimSun" pitchFamily="2" charset="-122"/>
                <a:cs typeface="Arial" pitchFamily="34" charset="0"/>
              </a:rPr>
              <a:t>photovoltaics</a:t>
            </a:r>
            <a:r>
              <a:rPr lang="en-US" sz="1400" dirty="0" smtClean="0">
                <a:solidFill>
                  <a:srgbClr val="0070C0"/>
                </a:solidFill>
                <a:latin typeface="Arial" pitchFamily="34" charset="0"/>
                <a:ea typeface="SimSun" pitchFamily="2" charset="-122"/>
                <a:cs typeface="Arial" pitchFamily="34" charset="0"/>
              </a:rPr>
              <a:t>, light emitting diodes, and field effect transistors. However, the low electrical conductivity of the common solution-processable organic semiconductors has been a factor limiting the device performance. </a:t>
            </a:r>
            <a:endParaRPr lang="en-US" sz="1400" dirty="0">
              <a:solidFill>
                <a:srgbClr val="0070C0"/>
              </a:solidFill>
            </a:endParaRPr>
          </a:p>
        </p:txBody>
      </p:sp>
      <p:sp>
        <p:nvSpPr>
          <p:cNvPr id="14" name="Rectangle 13"/>
          <p:cNvSpPr/>
          <p:nvPr/>
        </p:nvSpPr>
        <p:spPr>
          <a:xfrm>
            <a:off x="228600" y="2227940"/>
            <a:ext cx="8641080" cy="1169551"/>
          </a:xfrm>
          <a:prstGeom prst="rect">
            <a:avLst/>
          </a:prstGeom>
        </p:spPr>
        <p:txBody>
          <a:bodyPr wrap="square">
            <a:spAutoFit/>
          </a:bodyPr>
          <a:lstStyle/>
          <a:p>
            <a:pPr algn="just"/>
            <a:r>
              <a:rPr lang="en-US" sz="1400" dirty="0" smtClean="0">
                <a:solidFill>
                  <a:srgbClr val="0070C0"/>
                </a:solidFill>
                <a:latin typeface="Arial" pitchFamily="34" charset="0"/>
                <a:ea typeface="SimSun" pitchFamily="2" charset="-122"/>
                <a:cs typeface="Arial" pitchFamily="34" charset="0"/>
              </a:rPr>
              <a:t>Our goal is to develop a new type of discotic </a:t>
            </a:r>
            <a:r>
              <a:rPr lang="en-US" sz="1400" dirty="0" smtClean="0">
                <a:solidFill>
                  <a:srgbClr val="0070C0"/>
                </a:solidFill>
                <a:latin typeface="Arial" pitchFamily="34" charset="0"/>
                <a:ea typeface="SimSun" pitchFamily="2" charset="-122"/>
                <a:cs typeface="Arial" pitchFamily="34" charset="0"/>
              </a:rPr>
              <a:t>semiconductors </a:t>
            </a:r>
            <a:r>
              <a:rPr lang="en-US" sz="1400" dirty="0" smtClean="0">
                <a:solidFill>
                  <a:srgbClr val="0070C0"/>
                </a:solidFill>
                <a:latin typeface="Arial" pitchFamily="34" charset="0"/>
                <a:ea typeface="SimSun" pitchFamily="2" charset="-122"/>
                <a:cs typeface="Arial" pitchFamily="34" charset="0"/>
              </a:rPr>
              <a:t>for </a:t>
            </a:r>
            <a:r>
              <a:rPr lang="en-US" sz="1400" dirty="0" smtClean="0">
                <a:solidFill>
                  <a:srgbClr val="0070C0"/>
                </a:solidFill>
                <a:latin typeface="Arial" pitchFamily="34" charset="0"/>
                <a:ea typeface="SimSun" pitchFamily="2" charset="-122"/>
                <a:cs typeface="Arial" pitchFamily="34" charset="0"/>
              </a:rPr>
              <a:t>organic </a:t>
            </a:r>
            <a:r>
              <a:rPr lang="en-US" sz="1400" dirty="0" smtClean="0">
                <a:solidFill>
                  <a:srgbClr val="0070C0"/>
                </a:solidFill>
                <a:latin typeface="Arial" pitchFamily="34" charset="0"/>
                <a:ea typeface="SimSun" pitchFamily="2" charset="-122"/>
                <a:cs typeface="Arial" pitchFamily="34" charset="0"/>
              </a:rPr>
              <a:t>solar cells. Processed with solution-based methods, the liquid crystals can have long-range supramolecular order and thus can transport charges  with large speed. In addition, the compounds we target will have the ability to simultaneously optimize photoinduced charge separation and the subsequent charge transport to electrodes, and therefore are ideal for fabricating organic solar cells.</a:t>
            </a:r>
            <a:endParaRPr lang="en-US" sz="1400" dirty="0">
              <a:solidFill>
                <a:srgbClr val="0070C0"/>
              </a:solidFill>
            </a:endParaRPr>
          </a:p>
        </p:txBody>
      </p:sp>
      <p:sp>
        <p:nvSpPr>
          <p:cNvPr id="15" name="Rectangle 14"/>
          <p:cNvSpPr/>
          <p:nvPr/>
        </p:nvSpPr>
        <p:spPr>
          <a:xfrm>
            <a:off x="228600" y="3491552"/>
            <a:ext cx="8641080" cy="1169551"/>
          </a:xfrm>
          <a:prstGeom prst="rect">
            <a:avLst/>
          </a:prstGeom>
        </p:spPr>
        <p:txBody>
          <a:bodyPr wrap="square">
            <a:spAutoFit/>
          </a:bodyPr>
          <a:lstStyle/>
          <a:p>
            <a:pPr algn="just"/>
            <a:r>
              <a:rPr lang="en-US" sz="1400" dirty="0" smtClean="0">
                <a:solidFill>
                  <a:srgbClr val="0070C0"/>
                </a:solidFill>
                <a:latin typeface="Arial" pitchFamily="34" charset="0"/>
                <a:ea typeface="SimSun" pitchFamily="2" charset="-122"/>
                <a:cs typeface="Arial" pitchFamily="34" charset="0"/>
              </a:rPr>
              <a:t>We have </a:t>
            </a:r>
            <a:r>
              <a:rPr lang="en-US" sz="1400" dirty="0" smtClean="0">
                <a:solidFill>
                  <a:srgbClr val="0070C0"/>
                </a:solidFill>
                <a:latin typeface="Arial" pitchFamily="34" charset="0"/>
                <a:ea typeface="SimSun" pitchFamily="2" charset="-122"/>
                <a:cs typeface="Arial" pitchFamily="34" charset="0"/>
              </a:rPr>
              <a:t>developed a </a:t>
            </a:r>
            <a:r>
              <a:rPr lang="en-US" sz="1400" dirty="0" smtClean="0">
                <a:solidFill>
                  <a:srgbClr val="0070C0"/>
                </a:solidFill>
                <a:latin typeface="Arial" pitchFamily="34" charset="0"/>
                <a:ea typeface="SimSun" pitchFamily="2" charset="-122"/>
                <a:cs typeface="Arial" pitchFamily="34" charset="0"/>
              </a:rPr>
              <a:t>new class of discotic semiconductors - colloidal graphene quantum dots (e.g., </a:t>
            </a:r>
            <a:r>
              <a:rPr lang="en-US" sz="1400" b="1" dirty="0" smtClean="0">
                <a:solidFill>
                  <a:srgbClr val="0070C0"/>
                </a:solidFill>
                <a:latin typeface="Arial" pitchFamily="34" charset="0"/>
                <a:ea typeface="SimSun" pitchFamily="2" charset="-122"/>
                <a:cs typeface="Arial" pitchFamily="34" charset="0"/>
              </a:rPr>
              <a:t>1</a:t>
            </a:r>
            <a:r>
              <a:rPr lang="en-US" sz="1400" dirty="0" smtClean="0">
                <a:solidFill>
                  <a:srgbClr val="0070C0"/>
                </a:solidFill>
                <a:latin typeface="Arial" pitchFamily="34" charset="0"/>
                <a:ea typeface="SimSun" pitchFamily="2" charset="-122"/>
                <a:cs typeface="Arial" pitchFamily="34" charset="0"/>
              </a:rPr>
              <a:t>), which are primarily made of carbon, an abundant element on earth, and have superior electro-optical properties for solar energy conversion. For example, </a:t>
            </a:r>
            <a:r>
              <a:rPr lang="en-US" sz="1400" dirty="0" smtClean="0">
                <a:solidFill>
                  <a:srgbClr val="0070C0"/>
                </a:solidFill>
                <a:latin typeface="Arial" pitchFamily="34" charset="0"/>
                <a:cs typeface="Arial" pitchFamily="34" charset="0"/>
              </a:rPr>
              <a:t>Due to its large size, </a:t>
            </a:r>
            <a:r>
              <a:rPr lang="en-US" sz="1400" b="1" dirty="0" smtClean="0">
                <a:solidFill>
                  <a:srgbClr val="0070C0"/>
                </a:solidFill>
                <a:latin typeface="Arial" pitchFamily="34" charset="0"/>
                <a:cs typeface="Arial" pitchFamily="34" charset="0"/>
              </a:rPr>
              <a:t>1</a:t>
            </a:r>
            <a:r>
              <a:rPr lang="en-US" sz="1400" dirty="0" smtClean="0">
                <a:solidFill>
                  <a:srgbClr val="0070C0"/>
                </a:solidFill>
                <a:latin typeface="Arial" pitchFamily="34" charset="0"/>
                <a:cs typeface="Arial" pitchFamily="34" charset="0"/>
              </a:rPr>
              <a:t> absorbs sunlight with wavelength shorter than 900 nm (absorption spectrum shown below), the optimum value for single-junction solar cells under non-concentrated light. </a:t>
            </a:r>
            <a:endParaRPr lang="en-US" sz="1400" dirty="0">
              <a:solidFill>
                <a:srgbClr val="0070C0"/>
              </a:solidFill>
              <a:latin typeface="Arial" pitchFamily="34" charset="0"/>
              <a:cs typeface="Arial" pitchFamily="34" charset="0"/>
            </a:endParaRPr>
          </a:p>
        </p:txBody>
      </p:sp>
      <p:sp>
        <p:nvSpPr>
          <p:cNvPr id="16" name="Rectangle 15"/>
          <p:cNvSpPr/>
          <p:nvPr/>
        </p:nvSpPr>
        <p:spPr>
          <a:xfrm>
            <a:off x="228600" y="4800600"/>
            <a:ext cx="3733800" cy="1169551"/>
          </a:xfrm>
          <a:prstGeom prst="rect">
            <a:avLst/>
          </a:prstGeom>
        </p:spPr>
        <p:txBody>
          <a:bodyPr wrap="square">
            <a:spAutoFit/>
          </a:bodyPr>
          <a:lstStyle/>
          <a:p>
            <a:pPr algn="just"/>
            <a:r>
              <a:rPr lang="en-US" sz="1400" dirty="0" smtClean="0">
                <a:solidFill>
                  <a:srgbClr val="0070C0"/>
                </a:solidFill>
                <a:latin typeface="Arial" pitchFamily="34" charset="0"/>
                <a:cs typeface="Arial" pitchFamily="34" charset="0"/>
              </a:rPr>
              <a:t>Their large solubility in common solvents allows us to process the graphene quantum dots from solution.  We </a:t>
            </a:r>
            <a:r>
              <a:rPr lang="en-US" sz="1400" dirty="0" smtClean="0">
                <a:solidFill>
                  <a:srgbClr val="0070C0"/>
                </a:solidFill>
                <a:latin typeface="Arial" pitchFamily="34" charset="0"/>
                <a:cs typeface="Arial" pitchFamily="34" charset="0"/>
              </a:rPr>
              <a:t>have demonstrated that </a:t>
            </a:r>
            <a:r>
              <a:rPr lang="en-US" sz="1400" b="1" dirty="0" smtClean="0">
                <a:solidFill>
                  <a:srgbClr val="0070C0"/>
                </a:solidFill>
                <a:latin typeface="Arial" pitchFamily="34" charset="0"/>
                <a:cs typeface="Arial" pitchFamily="34" charset="0"/>
              </a:rPr>
              <a:t>1</a:t>
            </a:r>
            <a:r>
              <a:rPr lang="en-US" sz="1400" dirty="0" smtClean="0">
                <a:solidFill>
                  <a:srgbClr val="0070C0"/>
                </a:solidFill>
                <a:latin typeface="Arial" pitchFamily="34" charset="0"/>
                <a:cs typeface="Arial" pitchFamily="34" charset="0"/>
              </a:rPr>
              <a:t> can be used as an effective light absorber in dye-sensitized solar cells.</a:t>
            </a:r>
            <a:endParaRPr lang="en-US" sz="1400" dirty="0">
              <a:solidFill>
                <a:srgbClr val="0070C0"/>
              </a:solidFill>
              <a:latin typeface="Arial" pitchFamily="34" charset="0"/>
              <a:cs typeface="Arial" pitchFamily="34" charset="0"/>
            </a:endParaRPr>
          </a:p>
        </p:txBody>
      </p:sp>
      <p:pic>
        <p:nvPicPr>
          <p:cNvPr id="11" name="Picture 10"/>
          <p:cNvPicPr/>
          <p:nvPr/>
        </p:nvPicPr>
        <p:blipFill>
          <a:blip r:embed="rId2" cstate="print"/>
          <a:srcRect/>
          <a:stretch>
            <a:fillRect/>
          </a:stretch>
        </p:blipFill>
        <p:spPr bwMode="auto">
          <a:xfrm>
            <a:off x="3962400" y="4495800"/>
            <a:ext cx="5029200" cy="2128547"/>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256</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ls li</dc:creator>
  <cp:lastModifiedBy>ls li</cp:lastModifiedBy>
  <cp:revision>6</cp:revision>
  <dcterms:created xsi:type="dcterms:W3CDTF">2009-10-14T19:55:27Z</dcterms:created>
  <dcterms:modified xsi:type="dcterms:W3CDTF">2010-10-01T02:35:16Z</dcterms:modified>
</cp:coreProperties>
</file>