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11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D7B57A-5144-4DEF-8965-90273C8A180C}" type="datetimeFigureOut">
              <a:rPr lang="en-US" smtClean="0"/>
              <a:t>9/30/2010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9ABC93-D52E-4A1B-B24C-6FA01608491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9ABC93-D52E-4A1B-B24C-6FA016084919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39DF3A-2B18-48A0-8FF9-4DB0B77D4E04}" type="datetimeFigureOut">
              <a:rPr lang="en-US"/>
              <a:pPr>
                <a:defRPr/>
              </a:pPr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A45B17-A8B8-4036-B7E8-FD86B7AD39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9A7E0-73F8-43C7-942A-8008675A9768}" type="datetimeFigureOut">
              <a:rPr lang="en-US"/>
              <a:pPr>
                <a:defRPr/>
              </a:pPr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E889CA-54F7-4590-B232-AEC9651476B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B0FB78-8AA2-4EDC-ACCD-ACD6FD3CCA70}" type="datetimeFigureOut">
              <a:rPr lang="en-US"/>
              <a:pPr>
                <a:defRPr/>
              </a:pPr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4CB31A-0897-4A05-9D49-FBDB12975F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827772-7039-4DB2-B59C-D7A3CE93C91C}" type="datetimeFigureOut">
              <a:rPr lang="en-US"/>
              <a:pPr>
                <a:defRPr/>
              </a:pPr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5A7E8-A59B-41DC-93D5-06E325DE7A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E1A84F-1C0F-458B-BE85-D24868A67AA7}" type="datetimeFigureOut">
              <a:rPr lang="en-US"/>
              <a:pPr>
                <a:defRPr/>
              </a:pPr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6FA90-988D-40E5-8B3A-E5078EF805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895BD-CA72-4018-B77E-E8651C156B99}" type="datetimeFigureOut">
              <a:rPr lang="en-US"/>
              <a:pPr>
                <a:defRPr/>
              </a:pPr>
              <a:t>9/30/2010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79AA1A-843B-4E69-824A-0D8F3ACB0C7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10665-404D-4E41-A391-8A2AE9F47882}" type="datetimeFigureOut">
              <a:rPr lang="en-US"/>
              <a:pPr>
                <a:defRPr/>
              </a:pPr>
              <a:t>9/30/2010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9EF375-5F72-45F3-8963-AF0ABC60ED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E33728-9ED5-4DB2-A6FA-6396402F8B42}" type="datetimeFigureOut">
              <a:rPr lang="en-US"/>
              <a:pPr>
                <a:defRPr/>
              </a:pPr>
              <a:t>9/30/2010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418FFE-4CC5-4835-8237-109B55A098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C8009-F5FD-4B98-9B62-2B9BB414786F}" type="datetimeFigureOut">
              <a:rPr lang="en-US"/>
              <a:pPr>
                <a:defRPr/>
              </a:pPr>
              <a:t>9/30/2010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F80CDC-90E5-4424-BF45-19B78161B5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7FADB9-60D2-4D52-9D8B-9F935BF12666}" type="datetimeFigureOut">
              <a:rPr lang="en-US"/>
              <a:pPr>
                <a:defRPr/>
              </a:pPr>
              <a:t>9/30/2010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FF7C88-7DCE-4215-A43B-EA44B2C4810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D0B59-F84A-484D-BA31-DDE63F167641}" type="datetimeFigureOut">
              <a:rPr lang="en-US"/>
              <a:pPr>
                <a:defRPr/>
              </a:pPr>
              <a:t>9/30/2010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BCF236-A1D0-498D-A3A6-0C0E90B2B5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CE39C40-D901-4224-958D-535A37A22E79}" type="datetimeFigureOut">
              <a:rPr lang="en-US"/>
              <a:pPr>
                <a:defRPr/>
              </a:pPr>
              <a:t>9/30/2010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72806CB-5AED-4996-8406-D11195ACAB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Content Placeholder 3" descr="experimental_setup2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914400" y="1600200"/>
            <a:ext cx="3874994" cy="1447800"/>
          </a:xfrm>
        </p:spPr>
      </p:pic>
      <p:pic>
        <p:nvPicPr>
          <p:cNvPr id="2052" name="Picture 5" descr="scanner_pic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05400" y="1143000"/>
            <a:ext cx="3863975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6" descr="pulse_sequence.png"/>
          <p:cNvPicPr>
            <a:picLocks noChangeAspect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81000" y="3352800"/>
            <a:ext cx="2514600" cy="13869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extBox 9"/>
          <p:cNvSpPr txBox="1">
            <a:spLocks noChangeArrowheads="1"/>
          </p:cNvSpPr>
          <p:nvPr/>
        </p:nvSpPr>
        <p:spPr bwMode="auto">
          <a:xfrm>
            <a:off x="1524000" y="1219200"/>
            <a:ext cx="2514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b="1" i="1" dirty="0">
                <a:latin typeface="Arial" pitchFamily="34" charset="0"/>
                <a:cs typeface="Arial" pitchFamily="34" charset="0"/>
              </a:rPr>
              <a:t>Experimental Setup</a:t>
            </a:r>
          </a:p>
        </p:txBody>
      </p:sp>
      <p:sp>
        <p:nvSpPr>
          <p:cNvPr id="2055" name="TextBox 10"/>
          <p:cNvSpPr txBox="1">
            <a:spLocks noChangeArrowheads="1"/>
          </p:cNvSpPr>
          <p:nvPr/>
        </p:nvSpPr>
        <p:spPr bwMode="auto">
          <a:xfrm>
            <a:off x="5943600" y="838200"/>
            <a:ext cx="12192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b="1" i="1" dirty="0" smtClean="0">
                <a:latin typeface="Arial" pitchFamily="34" charset="0"/>
                <a:cs typeface="Arial" pitchFamily="34" charset="0"/>
              </a:rPr>
              <a:t>Scanner</a:t>
            </a:r>
            <a:endParaRPr lang="en-US" sz="16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057" name="TextBox 12"/>
          <p:cNvSpPr txBox="1">
            <a:spLocks noChangeArrowheads="1"/>
          </p:cNvSpPr>
          <p:nvPr/>
        </p:nvSpPr>
        <p:spPr bwMode="auto">
          <a:xfrm>
            <a:off x="304800" y="2895600"/>
            <a:ext cx="25146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b="1" i="1" dirty="0" smtClean="0">
                <a:latin typeface="Arial" pitchFamily="34" charset="0"/>
                <a:cs typeface="Arial" pitchFamily="34" charset="0"/>
              </a:rPr>
              <a:t>NMR Pulse </a:t>
            </a:r>
            <a:r>
              <a:rPr lang="en-US" sz="1600" b="1" i="1" dirty="0">
                <a:latin typeface="Arial" pitchFamily="34" charset="0"/>
                <a:cs typeface="Arial" pitchFamily="34" charset="0"/>
              </a:rPr>
              <a:t>Sequence</a:t>
            </a:r>
          </a:p>
        </p:txBody>
      </p:sp>
      <p:sp>
        <p:nvSpPr>
          <p:cNvPr id="2058" name="TextBox 9"/>
          <p:cNvSpPr txBox="1">
            <a:spLocks noChangeArrowheads="1"/>
          </p:cNvSpPr>
          <p:nvPr/>
        </p:nvSpPr>
        <p:spPr bwMode="auto">
          <a:xfrm>
            <a:off x="381000" y="4800600"/>
            <a:ext cx="8534400" cy="1938992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sz="1200" b="1" i="1" dirty="0" smtClean="0"/>
              <a:t>We have constructed a low-field NMR scanner based on a dc SQUID. The SQUID detector is operated with a tuned 1</a:t>
            </a:r>
            <a:r>
              <a:rPr lang="en-US" sz="1200" b="1" i="1" baseline="30000" dirty="0" smtClean="0"/>
              <a:t>st</a:t>
            </a:r>
            <a:r>
              <a:rPr lang="en-US" sz="1200" b="1" i="1" dirty="0" smtClean="0"/>
              <a:t>-order </a:t>
            </a:r>
            <a:r>
              <a:rPr lang="en-US" sz="1200" b="1" i="1" dirty="0" err="1" smtClean="0"/>
              <a:t>gradiometric</a:t>
            </a:r>
            <a:r>
              <a:rPr lang="en-US" sz="1200" b="1" i="1" dirty="0" smtClean="0"/>
              <a:t> pickup coil, and is housed in a home-made low-noise liquid helium cryostat.  </a:t>
            </a:r>
            <a:r>
              <a:rPr lang="en-US" sz="1200" b="1" i="1" dirty="0"/>
              <a:t>The sample </a:t>
            </a:r>
            <a:r>
              <a:rPr lang="en-US" sz="1200" b="1" i="1" dirty="0" smtClean="0"/>
              <a:t>is maintained at room temperature, with a small separation ~ 1 cm from sample to the pickup loop of the detector. The entire experiment is </a:t>
            </a:r>
            <a:r>
              <a:rPr lang="en-US" sz="1200" b="1" i="1" dirty="0"/>
              <a:t>housed within a 4’x4’x8’  </a:t>
            </a:r>
            <a:r>
              <a:rPr lang="en-US" sz="1200" b="1" i="1" dirty="0" smtClean="0"/>
              <a:t>eddy current shield made from 1/8</a:t>
            </a:r>
            <a:r>
              <a:rPr lang="en-US" sz="1200" b="1" i="1" dirty="0"/>
              <a:t>” aluminum for RF and magnetic shielding.  Pairs of </a:t>
            </a:r>
            <a:r>
              <a:rPr lang="en-US" sz="1200" b="1" i="1" dirty="0" smtClean="0"/>
              <a:t>coils </a:t>
            </a:r>
            <a:r>
              <a:rPr lang="en-US" sz="1200" b="1" i="1" dirty="0"/>
              <a:t>cancel the Earth’s magnetic field in the y and z </a:t>
            </a:r>
            <a:r>
              <a:rPr lang="en-US" sz="1200" b="1" i="1" dirty="0" smtClean="0"/>
              <a:t>directions, </a:t>
            </a:r>
            <a:r>
              <a:rPr lang="en-US" sz="1200" b="1" i="1" dirty="0"/>
              <a:t>and provide a </a:t>
            </a:r>
            <a:r>
              <a:rPr lang="en-US" sz="1200" b="1" i="1" dirty="0" smtClean="0"/>
              <a:t>weak static </a:t>
            </a:r>
            <a:r>
              <a:rPr lang="en-US" sz="1200" b="1" i="1" dirty="0"/>
              <a:t>field  in the x direction.  The </a:t>
            </a:r>
            <a:r>
              <a:rPr lang="en-US" sz="1200" b="1" i="1" dirty="0" smtClean="0"/>
              <a:t>magnetic field noise of the system is 3 </a:t>
            </a:r>
            <a:r>
              <a:rPr lang="en-US" sz="1200" b="1" i="1" dirty="0" err="1" smtClean="0"/>
              <a:t>fT</a:t>
            </a:r>
            <a:r>
              <a:rPr lang="en-US" sz="1200" b="1" i="1" dirty="0" smtClean="0"/>
              <a:t>/</a:t>
            </a:r>
            <a:r>
              <a:rPr lang="en-US" sz="1200" b="1" i="1" dirty="0" err="1" smtClean="0"/>
              <a:t>sqrt</a:t>
            </a:r>
            <a:r>
              <a:rPr lang="en-US" sz="1200" b="1" i="1" dirty="0" smtClean="0"/>
              <a:t>(Hz) at </a:t>
            </a:r>
            <a:r>
              <a:rPr lang="en-US" sz="1200" b="1" i="1" smtClean="0"/>
              <a:t>the 4.8 </a:t>
            </a:r>
            <a:r>
              <a:rPr lang="en-US" sz="1200" b="1" i="1" dirty="0" smtClean="0"/>
              <a:t>kHz detection frequency. To enhance signal-to-noise ratio, the spins are </a:t>
            </a:r>
            <a:r>
              <a:rPr lang="en-US" sz="1200" b="1" i="1" dirty="0" err="1" smtClean="0"/>
              <a:t>prepolarized</a:t>
            </a:r>
            <a:r>
              <a:rPr lang="en-US" sz="1200" b="1" i="1" dirty="0" smtClean="0"/>
              <a:t> in a strong </a:t>
            </a:r>
            <a:r>
              <a:rPr lang="en-US" sz="1200" b="1" i="1" dirty="0"/>
              <a:t>transient </a:t>
            </a:r>
            <a:r>
              <a:rPr lang="en-US" sz="1200" b="1" i="1" dirty="0" smtClean="0"/>
              <a:t>field of order 100 </a:t>
            </a:r>
            <a:r>
              <a:rPr lang="en-US" sz="1200" b="1" i="1" dirty="0" err="1" smtClean="0"/>
              <a:t>mT</a:t>
            </a:r>
            <a:r>
              <a:rPr lang="en-US" sz="1200" b="1" i="1" dirty="0" smtClean="0"/>
              <a:t>. Adiabatic removal of this field causes the spins to reorient along the weak measurement field, and resonant </a:t>
            </a:r>
            <a:r>
              <a:rPr lang="en-US" sz="1200" b="1" i="1" dirty="0" err="1" smtClean="0"/>
              <a:t>audiofrequency</a:t>
            </a:r>
            <a:r>
              <a:rPr lang="en-US" sz="1200" b="1" i="1" dirty="0" smtClean="0"/>
              <a:t> pulses induce spin precession and form spin echoes. We will soon undertake a series of pulsed gradient spin echo experiments to probe relaxation times and restricted diffusion in porous media. </a:t>
            </a:r>
            <a:endParaRPr lang="en-US" sz="1200" b="1" i="1" dirty="0"/>
          </a:p>
        </p:txBody>
      </p:sp>
      <p:sp>
        <p:nvSpPr>
          <p:cNvPr id="13" name="Rectangle 12"/>
          <p:cNvSpPr/>
          <p:nvPr/>
        </p:nvSpPr>
        <p:spPr>
          <a:xfrm>
            <a:off x="1447800" y="152400"/>
            <a:ext cx="4648200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Nuclear Spin Relaxation and Restricted </a:t>
            </a:r>
            <a:endParaRPr lang="en-US" dirty="0" smtClean="0"/>
          </a:p>
          <a:p>
            <a:r>
              <a:rPr lang="en-US" dirty="0" smtClean="0"/>
              <a:t>Diffusion </a:t>
            </a:r>
            <a:r>
              <a:rPr lang="en-US" dirty="0"/>
              <a:t>in </a:t>
            </a:r>
            <a:r>
              <a:rPr lang="en-US" dirty="0" err="1"/>
              <a:t>Microtesla</a:t>
            </a:r>
            <a:r>
              <a:rPr lang="en-US" dirty="0"/>
              <a:t> Magnetic </a:t>
            </a:r>
            <a:r>
              <a:rPr lang="en-US" dirty="0" smtClean="0"/>
              <a:t>Fields</a:t>
            </a:r>
          </a:p>
          <a:p>
            <a:r>
              <a:rPr lang="en-US" sz="1400" b="1" dirty="0" smtClean="0"/>
              <a:t>Robert McDermott, UW-Madison</a:t>
            </a:r>
            <a:endParaRPr lang="en-US" sz="1400" b="1" dirty="0"/>
          </a:p>
        </p:txBody>
      </p:sp>
      <p:pic>
        <p:nvPicPr>
          <p:cNvPr id="14" name="Picture 4" descr="logos"/>
          <p:cNvPicPr>
            <a:picLocks noChangeAspect="1" noChangeArrowheads="1"/>
          </p:cNvPicPr>
          <p:nvPr/>
        </p:nvPicPr>
        <p:blipFill>
          <a:blip r:embed="rId6" cstate="print"/>
          <a:srcRect l="19651" r="21659" b="55604"/>
          <a:stretch>
            <a:fillRect/>
          </a:stretch>
        </p:blipFill>
        <p:spPr bwMode="auto">
          <a:xfrm>
            <a:off x="304800" y="152400"/>
            <a:ext cx="10668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Content Placeholder 3" descr="P4290042.JPG"/>
          <p:cNvPicPr>
            <a:picLocks noChangeAspect="1"/>
          </p:cNvPicPr>
          <p:nvPr/>
        </p:nvPicPr>
        <p:blipFill>
          <a:blip r:embed="rId7" cstate="print"/>
          <a:srcRect t="38095" b="35714"/>
          <a:stretch>
            <a:fillRect/>
          </a:stretch>
        </p:blipFill>
        <p:spPr>
          <a:xfrm>
            <a:off x="3733800" y="3886200"/>
            <a:ext cx="3962400" cy="778329"/>
          </a:xfrm>
          <a:prstGeom prst="rect">
            <a:avLst/>
          </a:prstGeom>
        </p:spPr>
      </p:pic>
      <p:sp>
        <p:nvSpPr>
          <p:cNvPr id="17" name="TextBox 10"/>
          <p:cNvSpPr txBox="1">
            <a:spLocks noChangeArrowheads="1"/>
          </p:cNvSpPr>
          <p:nvPr/>
        </p:nvSpPr>
        <p:spPr bwMode="auto">
          <a:xfrm>
            <a:off x="3657600" y="3581400"/>
            <a:ext cx="1676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600" b="1" i="1" dirty="0" smtClean="0">
                <a:latin typeface="Arial" pitchFamily="34" charset="0"/>
                <a:cs typeface="Arial" pitchFamily="34" charset="0"/>
              </a:rPr>
              <a:t>SQUID Probe</a:t>
            </a:r>
            <a:endParaRPr lang="en-US" sz="1600" b="1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318</TotalTime>
  <Words>222</Words>
  <Application>Microsoft Office PowerPoint</Application>
  <PresentationFormat>On-screen Show (4:3)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McDermott</dc:creator>
  <cp:lastModifiedBy>Robert McDermott</cp:lastModifiedBy>
  <cp:revision>22</cp:revision>
  <dcterms:created xsi:type="dcterms:W3CDTF">2010-09-29T18:26:19Z</dcterms:created>
  <dcterms:modified xsi:type="dcterms:W3CDTF">2010-09-30T20:32:49Z</dcterms:modified>
</cp:coreProperties>
</file>