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84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34850-FFC7-4EE9-800B-B3E91EB3A7FE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AC02-CBA7-49B2-805A-6D811FF7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34850-FFC7-4EE9-800B-B3E91EB3A7FE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AC02-CBA7-49B2-805A-6D811FF7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34850-FFC7-4EE9-800B-B3E91EB3A7FE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AC02-CBA7-49B2-805A-6D811FF7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34850-FFC7-4EE9-800B-B3E91EB3A7FE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AC02-CBA7-49B2-805A-6D811FF7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34850-FFC7-4EE9-800B-B3E91EB3A7FE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AC02-CBA7-49B2-805A-6D811FF7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34850-FFC7-4EE9-800B-B3E91EB3A7FE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AC02-CBA7-49B2-805A-6D811FF7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34850-FFC7-4EE9-800B-B3E91EB3A7FE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AC02-CBA7-49B2-805A-6D811FF7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34850-FFC7-4EE9-800B-B3E91EB3A7FE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AC02-CBA7-49B2-805A-6D811FF7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34850-FFC7-4EE9-800B-B3E91EB3A7FE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AC02-CBA7-49B2-805A-6D811FF7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34850-FFC7-4EE9-800B-B3E91EB3A7FE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AC02-CBA7-49B2-805A-6D811FF7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34850-FFC7-4EE9-800B-B3E91EB3A7FE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AC02-CBA7-49B2-805A-6D811FF7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34850-FFC7-4EE9-800B-B3E91EB3A7FE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9AC02-CBA7-49B2-805A-6D811FF7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8"/>
          <p:cNvPicPr>
            <a:picLocks noChangeAspect="1" noChangeArrowheads="1"/>
          </p:cNvPicPr>
          <p:nvPr/>
        </p:nvPicPr>
        <p:blipFill>
          <a:blip r:embed="rId2" cstate="print"/>
          <a:srcRect l="3751" b="3888"/>
          <a:stretch>
            <a:fillRect/>
          </a:stretch>
        </p:blipFill>
        <p:spPr bwMode="auto">
          <a:xfrm>
            <a:off x="152400" y="3821668"/>
            <a:ext cx="2667000" cy="2568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" name="Picture 72"/>
          <p:cNvPicPr>
            <a:picLocks noChangeAspect="1" noChangeArrowheads="1"/>
          </p:cNvPicPr>
          <p:nvPr/>
        </p:nvPicPr>
        <p:blipFill>
          <a:blip r:embed="rId3" cstate="print"/>
          <a:srcRect l="3185" b="1108"/>
          <a:stretch>
            <a:fillRect/>
          </a:stretch>
        </p:blipFill>
        <p:spPr bwMode="auto">
          <a:xfrm>
            <a:off x="3048000" y="3821668"/>
            <a:ext cx="2590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" name="Picture 99"/>
          <p:cNvPicPr>
            <a:picLocks noChangeAspect="1" noChangeArrowheads="1"/>
          </p:cNvPicPr>
          <p:nvPr/>
        </p:nvPicPr>
        <p:blipFill>
          <a:blip r:embed="rId4" cstate="print"/>
          <a:srcRect b="3462"/>
          <a:stretch>
            <a:fillRect/>
          </a:stretch>
        </p:blipFill>
        <p:spPr bwMode="auto">
          <a:xfrm>
            <a:off x="5714999" y="3897868"/>
            <a:ext cx="2895601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1" name="Group 101"/>
          <p:cNvGrpSpPr>
            <a:grpSpLocks/>
          </p:cNvGrpSpPr>
          <p:nvPr/>
        </p:nvGrpSpPr>
        <p:grpSpPr bwMode="auto">
          <a:xfrm>
            <a:off x="3352800" y="2959655"/>
            <a:ext cx="1019175" cy="633413"/>
            <a:chOff x="2804" y="276"/>
            <a:chExt cx="1330" cy="804"/>
          </a:xfrm>
        </p:grpSpPr>
        <p:sp>
          <p:nvSpPr>
            <p:cNvPr id="102" name="Freeform 8"/>
            <p:cNvSpPr>
              <a:spLocks/>
            </p:cNvSpPr>
            <p:nvPr/>
          </p:nvSpPr>
          <p:spPr bwMode="auto">
            <a:xfrm>
              <a:off x="2949" y="761"/>
              <a:ext cx="1097" cy="319"/>
            </a:xfrm>
            <a:custGeom>
              <a:avLst/>
              <a:gdLst>
                <a:gd name="T0" fmla="*/ 0 w 912"/>
                <a:gd name="T1" fmla="*/ 656 h 195"/>
                <a:gd name="T2" fmla="*/ 358 w 912"/>
                <a:gd name="T3" fmla="*/ 656 h 195"/>
                <a:gd name="T4" fmla="*/ 370 w 912"/>
                <a:gd name="T5" fmla="*/ 211 h 195"/>
                <a:gd name="T6" fmla="*/ 263 w 912"/>
                <a:gd name="T7" fmla="*/ 56 h 195"/>
                <a:gd name="T8" fmla="*/ 241 w 912"/>
                <a:gd name="T9" fmla="*/ 420 h 195"/>
                <a:gd name="T10" fmla="*/ 312 w 912"/>
                <a:gd name="T11" fmla="*/ 538 h 195"/>
                <a:gd name="T12" fmla="*/ 345 w 912"/>
                <a:gd name="T13" fmla="*/ 599 h 195"/>
                <a:gd name="T14" fmla="*/ 789 w 912"/>
                <a:gd name="T15" fmla="*/ 391 h 195"/>
                <a:gd name="T16" fmla="*/ 658 w 912"/>
                <a:gd name="T17" fmla="*/ 56 h 195"/>
                <a:gd name="T18" fmla="*/ 621 w 912"/>
                <a:gd name="T19" fmla="*/ 509 h 195"/>
                <a:gd name="T20" fmla="*/ 634 w 912"/>
                <a:gd name="T21" fmla="*/ 631 h 195"/>
                <a:gd name="T22" fmla="*/ 693 w 912"/>
                <a:gd name="T23" fmla="*/ 656 h 195"/>
                <a:gd name="T24" fmla="*/ 825 w 912"/>
                <a:gd name="T25" fmla="*/ 749 h 195"/>
                <a:gd name="T26" fmla="*/ 1063 w 912"/>
                <a:gd name="T27" fmla="*/ 687 h 195"/>
                <a:gd name="T28" fmla="*/ 1134 w 912"/>
                <a:gd name="T29" fmla="*/ 538 h 195"/>
                <a:gd name="T30" fmla="*/ 1206 w 912"/>
                <a:gd name="T31" fmla="*/ 268 h 195"/>
                <a:gd name="T32" fmla="*/ 1027 w 912"/>
                <a:gd name="T33" fmla="*/ 26 h 195"/>
                <a:gd name="T34" fmla="*/ 955 w 912"/>
                <a:gd name="T35" fmla="*/ 236 h 195"/>
                <a:gd name="T36" fmla="*/ 968 w 912"/>
                <a:gd name="T37" fmla="*/ 447 h 195"/>
                <a:gd name="T38" fmla="*/ 1169 w 912"/>
                <a:gd name="T39" fmla="*/ 779 h 195"/>
                <a:gd name="T40" fmla="*/ 1541 w 912"/>
                <a:gd name="T41" fmla="*/ 687 h 195"/>
                <a:gd name="T42" fmla="*/ 1588 w 912"/>
                <a:gd name="T43" fmla="*/ 538 h 19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912"/>
                <a:gd name="T67" fmla="*/ 0 h 195"/>
                <a:gd name="T68" fmla="*/ 912 w 912"/>
                <a:gd name="T69" fmla="*/ 195 h 195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912" h="195">
                  <a:moveTo>
                    <a:pt x="0" y="150"/>
                  </a:moveTo>
                  <a:cubicBezTo>
                    <a:pt x="65" y="182"/>
                    <a:pt x="142" y="195"/>
                    <a:pt x="206" y="150"/>
                  </a:cubicBezTo>
                  <a:cubicBezTo>
                    <a:pt x="218" y="115"/>
                    <a:pt x="234" y="87"/>
                    <a:pt x="213" y="48"/>
                  </a:cubicBezTo>
                  <a:cubicBezTo>
                    <a:pt x="202" y="28"/>
                    <a:pt x="172" y="20"/>
                    <a:pt x="151" y="13"/>
                  </a:cubicBezTo>
                  <a:cubicBezTo>
                    <a:pt x="120" y="35"/>
                    <a:pt x="107" y="35"/>
                    <a:pt x="138" y="96"/>
                  </a:cubicBezTo>
                  <a:cubicBezTo>
                    <a:pt x="145" y="111"/>
                    <a:pt x="165" y="114"/>
                    <a:pt x="179" y="123"/>
                  </a:cubicBezTo>
                  <a:cubicBezTo>
                    <a:pt x="186" y="128"/>
                    <a:pt x="199" y="137"/>
                    <a:pt x="199" y="137"/>
                  </a:cubicBezTo>
                  <a:cubicBezTo>
                    <a:pt x="378" y="131"/>
                    <a:pt x="388" y="182"/>
                    <a:pt x="453" y="89"/>
                  </a:cubicBezTo>
                  <a:cubicBezTo>
                    <a:pt x="476" y="21"/>
                    <a:pt x="428" y="26"/>
                    <a:pt x="378" y="13"/>
                  </a:cubicBezTo>
                  <a:cubicBezTo>
                    <a:pt x="326" y="30"/>
                    <a:pt x="344" y="72"/>
                    <a:pt x="357" y="116"/>
                  </a:cubicBezTo>
                  <a:cubicBezTo>
                    <a:pt x="360" y="125"/>
                    <a:pt x="357" y="138"/>
                    <a:pt x="364" y="144"/>
                  </a:cubicBezTo>
                  <a:cubicBezTo>
                    <a:pt x="373" y="151"/>
                    <a:pt x="387" y="147"/>
                    <a:pt x="398" y="150"/>
                  </a:cubicBezTo>
                  <a:cubicBezTo>
                    <a:pt x="509" y="180"/>
                    <a:pt x="377" y="152"/>
                    <a:pt x="474" y="171"/>
                  </a:cubicBezTo>
                  <a:cubicBezTo>
                    <a:pt x="520" y="168"/>
                    <a:pt x="578" y="189"/>
                    <a:pt x="611" y="157"/>
                  </a:cubicBezTo>
                  <a:cubicBezTo>
                    <a:pt x="660" y="110"/>
                    <a:pt x="546" y="167"/>
                    <a:pt x="652" y="123"/>
                  </a:cubicBezTo>
                  <a:cubicBezTo>
                    <a:pt x="672" y="102"/>
                    <a:pt x="684" y="88"/>
                    <a:pt x="693" y="61"/>
                  </a:cubicBezTo>
                  <a:cubicBezTo>
                    <a:pt x="677" y="0"/>
                    <a:pt x="657" y="12"/>
                    <a:pt x="590" y="6"/>
                  </a:cubicBezTo>
                  <a:cubicBezTo>
                    <a:pt x="563" y="15"/>
                    <a:pt x="558" y="28"/>
                    <a:pt x="549" y="54"/>
                  </a:cubicBezTo>
                  <a:cubicBezTo>
                    <a:pt x="551" y="70"/>
                    <a:pt x="552" y="86"/>
                    <a:pt x="556" y="102"/>
                  </a:cubicBezTo>
                  <a:cubicBezTo>
                    <a:pt x="573" y="174"/>
                    <a:pt x="611" y="157"/>
                    <a:pt x="672" y="178"/>
                  </a:cubicBezTo>
                  <a:cubicBezTo>
                    <a:pt x="743" y="172"/>
                    <a:pt x="814" y="163"/>
                    <a:pt x="885" y="157"/>
                  </a:cubicBezTo>
                  <a:cubicBezTo>
                    <a:pt x="910" y="133"/>
                    <a:pt x="902" y="146"/>
                    <a:pt x="912" y="123"/>
                  </a:cubicBezTo>
                </a:path>
              </a:pathLst>
            </a:custGeom>
            <a:noFill/>
            <a:ln w="9525">
              <a:solidFill>
                <a:srgbClr val="00CC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" name="Group 278"/>
            <p:cNvGrpSpPr>
              <a:grpSpLocks/>
            </p:cNvGrpSpPr>
            <p:nvPr/>
          </p:nvGrpSpPr>
          <p:grpSpPr bwMode="auto">
            <a:xfrm rot="-536861">
              <a:off x="2804" y="808"/>
              <a:ext cx="439" cy="151"/>
              <a:chOff x="3075555" y="4393677"/>
              <a:chExt cx="1278097" cy="539750"/>
            </a:xfrm>
          </p:grpSpPr>
          <p:grpSp>
            <p:nvGrpSpPr>
              <p:cNvPr id="126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128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/>
                <a:lstStyle/>
                <a:p>
                  <a:endParaRPr lang="en-US"/>
                </a:p>
              </p:txBody>
            </p:sp>
            <p:sp>
              <p:nvSpPr>
                <p:cNvPr id="129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127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3075555" y="4403316"/>
                <a:ext cx="873492" cy="2795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10800000"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grpSp>
          <p:nvGrpSpPr>
            <p:cNvPr id="104" name="Group 278"/>
            <p:cNvGrpSpPr>
              <a:grpSpLocks/>
            </p:cNvGrpSpPr>
            <p:nvPr/>
          </p:nvGrpSpPr>
          <p:grpSpPr bwMode="auto">
            <a:xfrm rot="5580891">
              <a:off x="3265" y="669"/>
              <a:ext cx="395" cy="183"/>
              <a:chOff x="3204333" y="4393677"/>
              <a:chExt cx="1149319" cy="653076"/>
            </a:xfrm>
          </p:grpSpPr>
          <p:grpSp>
            <p:nvGrpSpPr>
              <p:cNvPr id="122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124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rot="10800000" vert="eaVert"/>
                <a:lstStyle/>
                <a:p>
                  <a:endParaRPr lang="en-US"/>
                </a:p>
              </p:txBody>
            </p:sp>
            <p:sp>
              <p:nvSpPr>
                <p:cNvPr id="125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123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3204333" y="4778112"/>
                <a:ext cx="906118" cy="2686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grpSp>
          <p:nvGrpSpPr>
            <p:cNvPr id="105" name="Group 278"/>
            <p:cNvGrpSpPr>
              <a:grpSpLocks/>
            </p:cNvGrpSpPr>
            <p:nvPr/>
          </p:nvGrpSpPr>
          <p:grpSpPr bwMode="auto">
            <a:xfrm rot="5580891">
              <a:off x="3519" y="677"/>
              <a:ext cx="395" cy="183"/>
              <a:chOff x="3204333" y="4393677"/>
              <a:chExt cx="1149319" cy="653044"/>
            </a:xfrm>
          </p:grpSpPr>
          <p:grpSp>
            <p:nvGrpSpPr>
              <p:cNvPr id="118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120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rot="10800000" vert="eaVert"/>
                <a:lstStyle/>
                <a:p>
                  <a:endParaRPr lang="en-US"/>
                </a:p>
              </p:txBody>
            </p:sp>
            <p:sp>
              <p:nvSpPr>
                <p:cNvPr id="121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119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3204333" y="4776174"/>
                <a:ext cx="906118" cy="2705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grpSp>
          <p:nvGrpSpPr>
            <p:cNvPr id="106" name="Group 278"/>
            <p:cNvGrpSpPr>
              <a:grpSpLocks/>
            </p:cNvGrpSpPr>
            <p:nvPr/>
          </p:nvGrpSpPr>
          <p:grpSpPr bwMode="auto">
            <a:xfrm rot="5580891">
              <a:off x="3039" y="382"/>
              <a:ext cx="395" cy="184"/>
              <a:chOff x="3204333" y="4393677"/>
              <a:chExt cx="1149319" cy="657607"/>
            </a:xfrm>
          </p:grpSpPr>
          <p:grpSp>
            <p:nvGrpSpPr>
              <p:cNvPr id="114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116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rot="10800000" vert="eaVert"/>
                <a:lstStyle/>
                <a:p>
                  <a:endParaRPr lang="en-US"/>
                </a:p>
              </p:txBody>
            </p:sp>
            <p:sp>
              <p:nvSpPr>
                <p:cNvPr id="117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115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3204333" y="4782684"/>
                <a:ext cx="906118" cy="268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grpSp>
          <p:nvGrpSpPr>
            <p:cNvPr id="107" name="Group 278"/>
            <p:cNvGrpSpPr>
              <a:grpSpLocks/>
            </p:cNvGrpSpPr>
            <p:nvPr/>
          </p:nvGrpSpPr>
          <p:grpSpPr bwMode="auto">
            <a:xfrm rot="-2442099">
              <a:off x="3342" y="498"/>
              <a:ext cx="557" cy="151"/>
              <a:chOff x="2732695" y="4393677"/>
              <a:chExt cx="1620957" cy="539750"/>
            </a:xfrm>
          </p:grpSpPr>
          <p:grpSp>
            <p:nvGrpSpPr>
              <p:cNvPr id="110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112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/>
                <a:lstStyle/>
                <a:p>
                  <a:endParaRPr lang="en-US"/>
                </a:p>
              </p:txBody>
            </p:sp>
            <p:sp>
              <p:nvSpPr>
                <p:cNvPr id="113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111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2732695" y="4403902"/>
                <a:ext cx="874862" cy="279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10800000"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sp>
          <p:nvSpPr>
            <p:cNvPr id="108" name="Oval 96"/>
            <p:cNvSpPr>
              <a:spLocks noChangeArrowheads="1"/>
            </p:cNvSpPr>
            <p:nvPr/>
          </p:nvSpPr>
          <p:spPr bwMode="auto">
            <a:xfrm>
              <a:off x="2922" y="440"/>
              <a:ext cx="157" cy="144"/>
            </a:xfrm>
            <a:prstGeom prst="ellipse">
              <a:avLst/>
            </a:prstGeom>
            <a:solidFill>
              <a:srgbClr val="E9BF2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Oval 97"/>
            <p:cNvSpPr>
              <a:spLocks noChangeArrowheads="1"/>
            </p:cNvSpPr>
            <p:nvPr/>
          </p:nvSpPr>
          <p:spPr bwMode="auto">
            <a:xfrm>
              <a:off x="3977" y="425"/>
              <a:ext cx="157" cy="144"/>
            </a:xfrm>
            <a:prstGeom prst="ellipse">
              <a:avLst/>
            </a:prstGeom>
            <a:solidFill>
              <a:srgbClr val="E9BF2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137" name="Straight Arrow Connector 136"/>
          <p:cNvCxnSpPr/>
          <p:nvPr/>
        </p:nvCxnSpPr>
        <p:spPr>
          <a:xfrm rot="10800000" flipV="1">
            <a:off x="838200" y="3669268"/>
            <a:ext cx="2209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/>
          <p:nvPr/>
        </p:nvCxnSpPr>
        <p:spPr>
          <a:xfrm rot="5400000">
            <a:off x="3162300" y="3935968"/>
            <a:ext cx="762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/>
          <p:nvPr/>
        </p:nvCxnSpPr>
        <p:spPr>
          <a:xfrm rot="16200000" flipH="1">
            <a:off x="4610100" y="3783568"/>
            <a:ext cx="1752600" cy="1676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3581400" y="6488668"/>
            <a:ext cx="1579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Polyelectrolyte</a:t>
            </a:r>
            <a:endParaRPr lang="en-US" dirty="0"/>
          </a:p>
        </p:txBody>
      </p:sp>
      <p:sp>
        <p:nvSpPr>
          <p:cNvPr id="143" name="TextBox 142"/>
          <p:cNvSpPr txBox="1"/>
          <p:nvPr/>
        </p:nvSpPr>
        <p:spPr>
          <a:xfrm>
            <a:off x="1143000" y="64886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Dye</a:t>
            </a:r>
            <a:endParaRPr lang="en-US" dirty="0"/>
          </a:p>
        </p:txBody>
      </p:sp>
      <p:sp>
        <p:nvSpPr>
          <p:cNvPr id="147" name="TextBox 146"/>
          <p:cNvSpPr txBox="1"/>
          <p:nvPr/>
        </p:nvSpPr>
        <p:spPr>
          <a:xfrm>
            <a:off x="6705600" y="6488668"/>
            <a:ext cx="1148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Surfactant</a:t>
            </a:r>
            <a:endParaRPr lang="en-US" dirty="0"/>
          </a:p>
        </p:txBody>
      </p:sp>
      <p:grpSp>
        <p:nvGrpSpPr>
          <p:cNvPr id="148" name="Group 102"/>
          <p:cNvGrpSpPr>
            <a:grpSpLocks/>
          </p:cNvGrpSpPr>
          <p:nvPr/>
        </p:nvGrpSpPr>
        <p:grpSpPr bwMode="auto">
          <a:xfrm>
            <a:off x="4343400" y="4585255"/>
            <a:ext cx="952500" cy="684213"/>
            <a:chOff x="3593" y="2320"/>
            <a:chExt cx="1296" cy="795"/>
          </a:xfrm>
        </p:grpSpPr>
        <p:sp>
          <p:nvSpPr>
            <p:cNvPr id="149" name="Freeform 9"/>
            <p:cNvSpPr>
              <a:spLocks/>
            </p:cNvSpPr>
            <p:nvPr/>
          </p:nvSpPr>
          <p:spPr bwMode="auto">
            <a:xfrm>
              <a:off x="3737" y="2489"/>
              <a:ext cx="1125" cy="373"/>
            </a:xfrm>
            <a:custGeom>
              <a:avLst/>
              <a:gdLst>
                <a:gd name="T0" fmla="*/ 0 w 912"/>
                <a:gd name="T1" fmla="*/ 1050 h 195"/>
                <a:gd name="T2" fmla="*/ 386 w 912"/>
                <a:gd name="T3" fmla="*/ 1050 h 195"/>
                <a:gd name="T4" fmla="*/ 400 w 912"/>
                <a:gd name="T5" fmla="*/ 337 h 195"/>
                <a:gd name="T6" fmla="*/ 282 w 912"/>
                <a:gd name="T7" fmla="*/ 92 h 195"/>
                <a:gd name="T8" fmla="*/ 259 w 912"/>
                <a:gd name="T9" fmla="*/ 673 h 195"/>
                <a:gd name="T10" fmla="*/ 337 w 912"/>
                <a:gd name="T11" fmla="*/ 861 h 195"/>
                <a:gd name="T12" fmla="*/ 373 w 912"/>
                <a:gd name="T13" fmla="*/ 958 h 195"/>
                <a:gd name="T14" fmla="*/ 851 w 912"/>
                <a:gd name="T15" fmla="*/ 622 h 195"/>
                <a:gd name="T16" fmla="*/ 709 w 912"/>
                <a:gd name="T17" fmla="*/ 92 h 195"/>
                <a:gd name="T18" fmla="*/ 670 w 912"/>
                <a:gd name="T19" fmla="*/ 813 h 195"/>
                <a:gd name="T20" fmla="*/ 683 w 912"/>
                <a:gd name="T21" fmla="*/ 1006 h 195"/>
                <a:gd name="T22" fmla="*/ 748 w 912"/>
                <a:gd name="T23" fmla="*/ 1050 h 195"/>
                <a:gd name="T24" fmla="*/ 891 w 912"/>
                <a:gd name="T25" fmla="*/ 1196 h 195"/>
                <a:gd name="T26" fmla="*/ 1147 w 912"/>
                <a:gd name="T27" fmla="*/ 1098 h 195"/>
                <a:gd name="T28" fmla="*/ 1224 w 912"/>
                <a:gd name="T29" fmla="*/ 861 h 195"/>
                <a:gd name="T30" fmla="*/ 1301 w 912"/>
                <a:gd name="T31" fmla="*/ 428 h 195"/>
                <a:gd name="T32" fmla="*/ 1108 w 912"/>
                <a:gd name="T33" fmla="*/ 40 h 195"/>
                <a:gd name="T34" fmla="*/ 1030 w 912"/>
                <a:gd name="T35" fmla="*/ 377 h 195"/>
                <a:gd name="T36" fmla="*/ 1044 w 912"/>
                <a:gd name="T37" fmla="*/ 713 h 195"/>
                <a:gd name="T38" fmla="*/ 1262 w 912"/>
                <a:gd name="T39" fmla="*/ 1243 h 195"/>
                <a:gd name="T40" fmla="*/ 1662 w 912"/>
                <a:gd name="T41" fmla="*/ 1098 h 195"/>
                <a:gd name="T42" fmla="*/ 1712 w 912"/>
                <a:gd name="T43" fmla="*/ 861 h 19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912"/>
                <a:gd name="T67" fmla="*/ 0 h 195"/>
                <a:gd name="T68" fmla="*/ 912 w 912"/>
                <a:gd name="T69" fmla="*/ 195 h 195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912" h="195">
                  <a:moveTo>
                    <a:pt x="0" y="150"/>
                  </a:moveTo>
                  <a:cubicBezTo>
                    <a:pt x="65" y="182"/>
                    <a:pt x="142" y="195"/>
                    <a:pt x="206" y="150"/>
                  </a:cubicBezTo>
                  <a:cubicBezTo>
                    <a:pt x="218" y="115"/>
                    <a:pt x="234" y="87"/>
                    <a:pt x="213" y="48"/>
                  </a:cubicBezTo>
                  <a:cubicBezTo>
                    <a:pt x="202" y="28"/>
                    <a:pt x="172" y="20"/>
                    <a:pt x="151" y="13"/>
                  </a:cubicBezTo>
                  <a:cubicBezTo>
                    <a:pt x="120" y="35"/>
                    <a:pt x="107" y="35"/>
                    <a:pt x="138" y="96"/>
                  </a:cubicBezTo>
                  <a:cubicBezTo>
                    <a:pt x="145" y="111"/>
                    <a:pt x="165" y="114"/>
                    <a:pt x="179" y="123"/>
                  </a:cubicBezTo>
                  <a:cubicBezTo>
                    <a:pt x="186" y="128"/>
                    <a:pt x="199" y="137"/>
                    <a:pt x="199" y="137"/>
                  </a:cubicBezTo>
                  <a:cubicBezTo>
                    <a:pt x="378" y="131"/>
                    <a:pt x="388" y="182"/>
                    <a:pt x="453" y="89"/>
                  </a:cubicBezTo>
                  <a:cubicBezTo>
                    <a:pt x="476" y="21"/>
                    <a:pt x="428" y="26"/>
                    <a:pt x="378" y="13"/>
                  </a:cubicBezTo>
                  <a:cubicBezTo>
                    <a:pt x="326" y="30"/>
                    <a:pt x="344" y="72"/>
                    <a:pt x="357" y="116"/>
                  </a:cubicBezTo>
                  <a:cubicBezTo>
                    <a:pt x="360" y="125"/>
                    <a:pt x="357" y="138"/>
                    <a:pt x="364" y="144"/>
                  </a:cubicBezTo>
                  <a:cubicBezTo>
                    <a:pt x="373" y="151"/>
                    <a:pt x="387" y="147"/>
                    <a:pt x="398" y="150"/>
                  </a:cubicBezTo>
                  <a:cubicBezTo>
                    <a:pt x="509" y="180"/>
                    <a:pt x="377" y="152"/>
                    <a:pt x="474" y="171"/>
                  </a:cubicBezTo>
                  <a:cubicBezTo>
                    <a:pt x="520" y="168"/>
                    <a:pt x="578" y="189"/>
                    <a:pt x="611" y="157"/>
                  </a:cubicBezTo>
                  <a:cubicBezTo>
                    <a:pt x="660" y="110"/>
                    <a:pt x="546" y="167"/>
                    <a:pt x="652" y="123"/>
                  </a:cubicBezTo>
                  <a:cubicBezTo>
                    <a:pt x="672" y="102"/>
                    <a:pt x="684" y="88"/>
                    <a:pt x="693" y="61"/>
                  </a:cubicBezTo>
                  <a:cubicBezTo>
                    <a:pt x="677" y="0"/>
                    <a:pt x="657" y="12"/>
                    <a:pt x="590" y="6"/>
                  </a:cubicBezTo>
                  <a:cubicBezTo>
                    <a:pt x="563" y="15"/>
                    <a:pt x="558" y="28"/>
                    <a:pt x="549" y="54"/>
                  </a:cubicBezTo>
                  <a:cubicBezTo>
                    <a:pt x="551" y="70"/>
                    <a:pt x="552" y="86"/>
                    <a:pt x="556" y="102"/>
                  </a:cubicBezTo>
                  <a:cubicBezTo>
                    <a:pt x="573" y="174"/>
                    <a:pt x="611" y="157"/>
                    <a:pt x="672" y="178"/>
                  </a:cubicBezTo>
                  <a:cubicBezTo>
                    <a:pt x="743" y="172"/>
                    <a:pt x="814" y="163"/>
                    <a:pt x="885" y="157"/>
                  </a:cubicBezTo>
                  <a:cubicBezTo>
                    <a:pt x="910" y="133"/>
                    <a:pt x="902" y="146"/>
                    <a:pt x="912" y="123"/>
                  </a:cubicBezTo>
                </a:path>
              </a:pathLst>
            </a:custGeom>
            <a:noFill/>
            <a:ln w="9525">
              <a:solidFill>
                <a:srgbClr val="00CC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0" name="Line 10"/>
            <p:cNvSpPr>
              <a:spLocks noChangeShapeType="1"/>
            </p:cNvSpPr>
            <p:nvPr/>
          </p:nvSpPr>
          <p:spPr bwMode="auto">
            <a:xfrm>
              <a:off x="3716" y="2845"/>
              <a:ext cx="1173" cy="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Text Box 11"/>
            <p:cNvSpPr txBox="1">
              <a:spLocks noChangeArrowheads="1"/>
            </p:cNvSpPr>
            <p:nvPr/>
          </p:nvSpPr>
          <p:spPr bwMode="auto">
            <a:xfrm>
              <a:off x="4174" y="2807"/>
              <a:ext cx="505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TiO</a:t>
              </a:r>
              <a:r>
                <a:rPr lang="en-US" baseline="-25000"/>
                <a:t>2</a:t>
              </a:r>
            </a:p>
          </p:txBody>
        </p:sp>
        <p:grpSp>
          <p:nvGrpSpPr>
            <p:cNvPr id="152" name="Group 278"/>
            <p:cNvGrpSpPr>
              <a:grpSpLocks/>
            </p:cNvGrpSpPr>
            <p:nvPr/>
          </p:nvGrpSpPr>
          <p:grpSpPr bwMode="auto">
            <a:xfrm rot="-536861">
              <a:off x="3590" y="2557"/>
              <a:ext cx="430" cy="151"/>
              <a:chOff x="3100153" y="4393677"/>
              <a:chExt cx="1253499" cy="539750"/>
            </a:xfrm>
          </p:grpSpPr>
          <p:grpSp>
            <p:nvGrpSpPr>
              <p:cNvPr id="180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182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/>
                <a:lstStyle/>
                <a:p>
                  <a:endParaRPr lang="en-US"/>
                </a:p>
              </p:txBody>
            </p:sp>
            <p:sp>
              <p:nvSpPr>
                <p:cNvPr id="183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181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3100153" y="4403065"/>
                <a:ext cx="846662" cy="2746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10800000"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grpSp>
          <p:nvGrpSpPr>
            <p:cNvPr id="153" name="Group 278"/>
            <p:cNvGrpSpPr>
              <a:grpSpLocks/>
            </p:cNvGrpSpPr>
            <p:nvPr/>
          </p:nvGrpSpPr>
          <p:grpSpPr bwMode="auto">
            <a:xfrm rot="3413730">
              <a:off x="3997" y="2433"/>
              <a:ext cx="395" cy="187"/>
              <a:chOff x="3204455" y="4393677"/>
              <a:chExt cx="1149197" cy="666717"/>
            </a:xfrm>
          </p:grpSpPr>
          <p:grpSp>
            <p:nvGrpSpPr>
              <p:cNvPr id="176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178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rot="10800000" vert="eaVert"/>
                <a:lstStyle/>
                <a:p>
                  <a:endParaRPr lang="en-US"/>
                </a:p>
              </p:txBody>
            </p:sp>
            <p:sp>
              <p:nvSpPr>
                <p:cNvPr id="179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177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3204455" y="4799113"/>
                <a:ext cx="896839" cy="2612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grpSp>
          <p:nvGrpSpPr>
            <p:cNvPr id="154" name="Group 278"/>
            <p:cNvGrpSpPr>
              <a:grpSpLocks/>
            </p:cNvGrpSpPr>
            <p:nvPr/>
          </p:nvGrpSpPr>
          <p:grpSpPr bwMode="auto">
            <a:xfrm rot="5580891">
              <a:off x="4299" y="2423"/>
              <a:ext cx="394" cy="184"/>
              <a:chOff x="3205050" y="4393677"/>
              <a:chExt cx="1148602" cy="657708"/>
            </a:xfrm>
          </p:grpSpPr>
          <p:grpSp>
            <p:nvGrpSpPr>
              <p:cNvPr id="172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174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rot="10800000" vert="eaVert"/>
                <a:lstStyle/>
                <a:p>
                  <a:endParaRPr lang="en-US"/>
                </a:p>
              </p:txBody>
            </p:sp>
            <p:sp>
              <p:nvSpPr>
                <p:cNvPr id="175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173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3205050" y="4790103"/>
                <a:ext cx="896375" cy="2612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grpSp>
          <p:nvGrpSpPr>
            <p:cNvPr id="155" name="Group 278"/>
            <p:cNvGrpSpPr>
              <a:grpSpLocks/>
            </p:cNvGrpSpPr>
            <p:nvPr/>
          </p:nvGrpSpPr>
          <p:grpSpPr bwMode="auto">
            <a:xfrm rot="4088091">
              <a:off x="3728" y="2453"/>
              <a:ext cx="391" cy="182"/>
              <a:chOff x="3215423" y="4393677"/>
              <a:chExt cx="1138229" cy="652287"/>
            </a:xfrm>
          </p:grpSpPr>
          <p:grpSp>
            <p:nvGrpSpPr>
              <p:cNvPr id="168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170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rot="10800000" vert="eaVert"/>
                <a:lstStyle/>
                <a:p>
                  <a:endParaRPr lang="en-US"/>
                </a:p>
              </p:txBody>
            </p:sp>
            <p:sp>
              <p:nvSpPr>
                <p:cNvPr id="171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169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3215423" y="4785049"/>
                <a:ext cx="894323" cy="2609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grpSp>
          <p:nvGrpSpPr>
            <p:cNvPr id="156" name="Group 278"/>
            <p:cNvGrpSpPr>
              <a:grpSpLocks/>
            </p:cNvGrpSpPr>
            <p:nvPr/>
          </p:nvGrpSpPr>
          <p:grpSpPr bwMode="auto">
            <a:xfrm rot="-753553">
              <a:off x="3920" y="2502"/>
              <a:ext cx="436" cy="193"/>
              <a:chOff x="3084737" y="4393677"/>
              <a:chExt cx="1268915" cy="689827"/>
            </a:xfrm>
          </p:grpSpPr>
          <p:grpSp>
            <p:nvGrpSpPr>
              <p:cNvPr id="164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166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/>
                <a:lstStyle/>
                <a:p>
                  <a:endParaRPr lang="en-US"/>
                </a:p>
              </p:txBody>
            </p:sp>
            <p:sp>
              <p:nvSpPr>
                <p:cNvPr id="167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165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3084737" y="4807573"/>
                <a:ext cx="847166" cy="2759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10800000"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grpSp>
          <p:nvGrpSpPr>
            <p:cNvPr id="157" name="Group 278"/>
            <p:cNvGrpSpPr>
              <a:grpSpLocks/>
            </p:cNvGrpSpPr>
            <p:nvPr/>
          </p:nvGrpSpPr>
          <p:grpSpPr bwMode="auto">
            <a:xfrm rot="-753553">
              <a:off x="4174" y="2510"/>
              <a:ext cx="436" cy="193"/>
              <a:chOff x="3084737" y="4393677"/>
              <a:chExt cx="1268915" cy="689827"/>
            </a:xfrm>
          </p:grpSpPr>
          <p:grpSp>
            <p:nvGrpSpPr>
              <p:cNvPr id="160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162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/>
                <a:lstStyle/>
                <a:p>
                  <a:endParaRPr lang="en-US"/>
                </a:p>
              </p:txBody>
            </p:sp>
            <p:sp>
              <p:nvSpPr>
                <p:cNvPr id="163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161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3084737" y="4807573"/>
                <a:ext cx="847166" cy="2759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10800000"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sp>
          <p:nvSpPr>
            <p:cNvPr id="158" name="Oval 94"/>
            <p:cNvSpPr>
              <a:spLocks noChangeArrowheads="1"/>
            </p:cNvSpPr>
            <p:nvPr/>
          </p:nvSpPr>
          <p:spPr bwMode="auto">
            <a:xfrm>
              <a:off x="3998" y="2565"/>
              <a:ext cx="157" cy="144"/>
            </a:xfrm>
            <a:prstGeom prst="ellipse">
              <a:avLst/>
            </a:prstGeom>
            <a:solidFill>
              <a:srgbClr val="E9BF2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Oval 95"/>
            <p:cNvSpPr>
              <a:spLocks noChangeArrowheads="1"/>
            </p:cNvSpPr>
            <p:nvPr/>
          </p:nvSpPr>
          <p:spPr bwMode="auto">
            <a:xfrm>
              <a:off x="4464" y="2647"/>
              <a:ext cx="157" cy="144"/>
            </a:xfrm>
            <a:prstGeom prst="ellipse">
              <a:avLst/>
            </a:prstGeom>
            <a:solidFill>
              <a:srgbClr val="E9BF2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185" name="Straight Arrow Connector 184"/>
          <p:cNvCxnSpPr/>
          <p:nvPr/>
        </p:nvCxnSpPr>
        <p:spPr>
          <a:xfrm rot="5400000">
            <a:off x="7162800" y="5193268"/>
            <a:ext cx="6096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6" name="Group 102"/>
          <p:cNvGrpSpPr>
            <a:grpSpLocks/>
          </p:cNvGrpSpPr>
          <p:nvPr/>
        </p:nvGrpSpPr>
        <p:grpSpPr bwMode="auto">
          <a:xfrm>
            <a:off x="1524000" y="4431268"/>
            <a:ext cx="952500" cy="684213"/>
            <a:chOff x="3593" y="2320"/>
            <a:chExt cx="1296" cy="795"/>
          </a:xfrm>
        </p:grpSpPr>
        <p:sp>
          <p:nvSpPr>
            <p:cNvPr id="187" name="Freeform 9"/>
            <p:cNvSpPr>
              <a:spLocks/>
            </p:cNvSpPr>
            <p:nvPr/>
          </p:nvSpPr>
          <p:spPr bwMode="auto">
            <a:xfrm>
              <a:off x="3737" y="2489"/>
              <a:ext cx="1125" cy="373"/>
            </a:xfrm>
            <a:custGeom>
              <a:avLst/>
              <a:gdLst>
                <a:gd name="T0" fmla="*/ 0 w 912"/>
                <a:gd name="T1" fmla="*/ 1050 h 195"/>
                <a:gd name="T2" fmla="*/ 386 w 912"/>
                <a:gd name="T3" fmla="*/ 1050 h 195"/>
                <a:gd name="T4" fmla="*/ 400 w 912"/>
                <a:gd name="T5" fmla="*/ 337 h 195"/>
                <a:gd name="T6" fmla="*/ 282 w 912"/>
                <a:gd name="T7" fmla="*/ 92 h 195"/>
                <a:gd name="T8" fmla="*/ 259 w 912"/>
                <a:gd name="T9" fmla="*/ 673 h 195"/>
                <a:gd name="T10" fmla="*/ 337 w 912"/>
                <a:gd name="T11" fmla="*/ 861 h 195"/>
                <a:gd name="T12" fmla="*/ 373 w 912"/>
                <a:gd name="T13" fmla="*/ 958 h 195"/>
                <a:gd name="T14" fmla="*/ 851 w 912"/>
                <a:gd name="T15" fmla="*/ 622 h 195"/>
                <a:gd name="T16" fmla="*/ 709 w 912"/>
                <a:gd name="T17" fmla="*/ 92 h 195"/>
                <a:gd name="T18" fmla="*/ 670 w 912"/>
                <a:gd name="T19" fmla="*/ 813 h 195"/>
                <a:gd name="T20" fmla="*/ 683 w 912"/>
                <a:gd name="T21" fmla="*/ 1006 h 195"/>
                <a:gd name="T22" fmla="*/ 748 w 912"/>
                <a:gd name="T23" fmla="*/ 1050 h 195"/>
                <a:gd name="T24" fmla="*/ 891 w 912"/>
                <a:gd name="T25" fmla="*/ 1196 h 195"/>
                <a:gd name="T26" fmla="*/ 1147 w 912"/>
                <a:gd name="T27" fmla="*/ 1098 h 195"/>
                <a:gd name="T28" fmla="*/ 1224 w 912"/>
                <a:gd name="T29" fmla="*/ 861 h 195"/>
                <a:gd name="T30" fmla="*/ 1301 w 912"/>
                <a:gd name="T31" fmla="*/ 428 h 195"/>
                <a:gd name="T32" fmla="*/ 1108 w 912"/>
                <a:gd name="T33" fmla="*/ 40 h 195"/>
                <a:gd name="T34" fmla="*/ 1030 w 912"/>
                <a:gd name="T35" fmla="*/ 377 h 195"/>
                <a:gd name="T36" fmla="*/ 1044 w 912"/>
                <a:gd name="T37" fmla="*/ 713 h 195"/>
                <a:gd name="T38" fmla="*/ 1262 w 912"/>
                <a:gd name="T39" fmla="*/ 1243 h 195"/>
                <a:gd name="T40" fmla="*/ 1662 w 912"/>
                <a:gd name="T41" fmla="*/ 1098 h 195"/>
                <a:gd name="T42" fmla="*/ 1712 w 912"/>
                <a:gd name="T43" fmla="*/ 861 h 19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912"/>
                <a:gd name="T67" fmla="*/ 0 h 195"/>
                <a:gd name="T68" fmla="*/ 912 w 912"/>
                <a:gd name="T69" fmla="*/ 195 h 195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912" h="195">
                  <a:moveTo>
                    <a:pt x="0" y="150"/>
                  </a:moveTo>
                  <a:cubicBezTo>
                    <a:pt x="65" y="182"/>
                    <a:pt x="142" y="195"/>
                    <a:pt x="206" y="150"/>
                  </a:cubicBezTo>
                  <a:cubicBezTo>
                    <a:pt x="218" y="115"/>
                    <a:pt x="234" y="87"/>
                    <a:pt x="213" y="48"/>
                  </a:cubicBezTo>
                  <a:cubicBezTo>
                    <a:pt x="202" y="28"/>
                    <a:pt x="172" y="20"/>
                    <a:pt x="151" y="13"/>
                  </a:cubicBezTo>
                  <a:cubicBezTo>
                    <a:pt x="120" y="35"/>
                    <a:pt x="107" y="35"/>
                    <a:pt x="138" y="96"/>
                  </a:cubicBezTo>
                  <a:cubicBezTo>
                    <a:pt x="145" y="111"/>
                    <a:pt x="165" y="114"/>
                    <a:pt x="179" y="123"/>
                  </a:cubicBezTo>
                  <a:cubicBezTo>
                    <a:pt x="186" y="128"/>
                    <a:pt x="199" y="137"/>
                    <a:pt x="199" y="137"/>
                  </a:cubicBezTo>
                  <a:cubicBezTo>
                    <a:pt x="378" y="131"/>
                    <a:pt x="388" y="182"/>
                    <a:pt x="453" y="89"/>
                  </a:cubicBezTo>
                  <a:cubicBezTo>
                    <a:pt x="476" y="21"/>
                    <a:pt x="428" y="26"/>
                    <a:pt x="378" y="13"/>
                  </a:cubicBezTo>
                  <a:cubicBezTo>
                    <a:pt x="326" y="30"/>
                    <a:pt x="344" y="72"/>
                    <a:pt x="357" y="116"/>
                  </a:cubicBezTo>
                  <a:cubicBezTo>
                    <a:pt x="360" y="125"/>
                    <a:pt x="357" y="138"/>
                    <a:pt x="364" y="144"/>
                  </a:cubicBezTo>
                  <a:cubicBezTo>
                    <a:pt x="373" y="151"/>
                    <a:pt x="387" y="147"/>
                    <a:pt x="398" y="150"/>
                  </a:cubicBezTo>
                  <a:cubicBezTo>
                    <a:pt x="509" y="180"/>
                    <a:pt x="377" y="152"/>
                    <a:pt x="474" y="171"/>
                  </a:cubicBezTo>
                  <a:cubicBezTo>
                    <a:pt x="520" y="168"/>
                    <a:pt x="578" y="189"/>
                    <a:pt x="611" y="157"/>
                  </a:cubicBezTo>
                  <a:cubicBezTo>
                    <a:pt x="660" y="110"/>
                    <a:pt x="546" y="167"/>
                    <a:pt x="652" y="123"/>
                  </a:cubicBezTo>
                  <a:cubicBezTo>
                    <a:pt x="672" y="102"/>
                    <a:pt x="684" y="88"/>
                    <a:pt x="693" y="61"/>
                  </a:cubicBezTo>
                  <a:cubicBezTo>
                    <a:pt x="677" y="0"/>
                    <a:pt x="657" y="12"/>
                    <a:pt x="590" y="6"/>
                  </a:cubicBezTo>
                  <a:cubicBezTo>
                    <a:pt x="563" y="15"/>
                    <a:pt x="558" y="28"/>
                    <a:pt x="549" y="54"/>
                  </a:cubicBezTo>
                  <a:cubicBezTo>
                    <a:pt x="551" y="70"/>
                    <a:pt x="552" y="86"/>
                    <a:pt x="556" y="102"/>
                  </a:cubicBezTo>
                  <a:cubicBezTo>
                    <a:pt x="573" y="174"/>
                    <a:pt x="611" y="157"/>
                    <a:pt x="672" y="178"/>
                  </a:cubicBezTo>
                  <a:cubicBezTo>
                    <a:pt x="743" y="172"/>
                    <a:pt x="814" y="163"/>
                    <a:pt x="885" y="157"/>
                  </a:cubicBezTo>
                  <a:cubicBezTo>
                    <a:pt x="910" y="133"/>
                    <a:pt x="902" y="146"/>
                    <a:pt x="912" y="123"/>
                  </a:cubicBezTo>
                </a:path>
              </a:pathLst>
            </a:custGeom>
            <a:noFill/>
            <a:ln w="9525">
              <a:solidFill>
                <a:srgbClr val="00CC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Line 10"/>
            <p:cNvSpPr>
              <a:spLocks noChangeShapeType="1"/>
            </p:cNvSpPr>
            <p:nvPr/>
          </p:nvSpPr>
          <p:spPr bwMode="auto">
            <a:xfrm>
              <a:off x="3716" y="2845"/>
              <a:ext cx="1173" cy="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Text Box 11"/>
            <p:cNvSpPr txBox="1">
              <a:spLocks noChangeArrowheads="1"/>
            </p:cNvSpPr>
            <p:nvPr/>
          </p:nvSpPr>
          <p:spPr bwMode="auto">
            <a:xfrm>
              <a:off x="4174" y="2807"/>
              <a:ext cx="505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TiO</a:t>
              </a:r>
              <a:r>
                <a:rPr lang="en-US" baseline="-25000"/>
                <a:t>2</a:t>
              </a:r>
            </a:p>
          </p:txBody>
        </p:sp>
        <p:grpSp>
          <p:nvGrpSpPr>
            <p:cNvPr id="190" name="Group 278"/>
            <p:cNvGrpSpPr>
              <a:grpSpLocks/>
            </p:cNvGrpSpPr>
            <p:nvPr/>
          </p:nvGrpSpPr>
          <p:grpSpPr bwMode="auto">
            <a:xfrm rot="-536861">
              <a:off x="3590" y="2557"/>
              <a:ext cx="430" cy="151"/>
              <a:chOff x="3100153" y="4393677"/>
              <a:chExt cx="1253499" cy="539750"/>
            </a:xfrm>
          </p:grpSpPr>
          <p:grpSp>
            <p:nvGrpSpPr>
              <p:cNvPr id="218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220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/>
                <a:lstStyle/>
                <a:p>
                  <a:endParaRPr lang="en-US"/>
                </a:p>
              </p:txBody>
            </p:sp>
            <p:sp>
              <p:nvSpPr>
                <p:cNvPr id="221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219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3100153" y="4403065"/>
                <a:ext cx="846662" cy="2746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10800000"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grpSp>
          <p:nvGrpSpPr>
            <p:cNvPr id="191" name="Group 278"/>
            <p:cNvGrpSpPr>
              <a:grpSpLocks/>
            </p:cNvGrpSpPr>
            <p:nvPr/>
          </p:nvGrpSpPr>
          <p:grpSpPr bwMode="auto">
            <a:xfrm rot="3413730">
              <a:off x="3997" y="2433"/>
              <a:ext cx="395" cy="187"/>
              <a:chOff x="3204455" y="4393677"/>
              <a:chExt cx="1149197" cy="666717"/>
            </a:xfrm>
          </p:grpSpPr>
          <p:grpSp>
            <p:nvGrpSpPr>
              <p:cNvPr id="214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216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rot="10800000" vert="eaVert"/>
                <a:lstStyle/>
                <a:p>
                  <a:endParaRPr lang="en-US"/>
                </a:p>
              </p:txBody>
            </p:sp>
            <p:sp>
              <p:nvSpPr>
                <p:cNvPr id="217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215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3204455" y="4799113"/>
                <a:ext cx="896839" cy="2612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grpSp>
          <p:nvGrpSpPr>
            <p:cNvPr id="192" name="Group 278"/>
            <p:cNvGrpSpPr>
              <a:grpSpLocks/>
            </p:cNvGrpSpPr>
            <p:nvPr/>
          </p:nvGrpSpPr>
          <p:grpSpPr bwMode="auto">
            <a:xfrm rot="5580891">
              <a:off x="4299" y="2423"/>
              <a:ext cx="394" cy="184"/>
              <a:chOff x="3205050" y="4393677"/>
              <a:chExt cx="1148602" cy="657708"/>
            </a:xfrm>
          </p:grpSpPr>
          <p:grpSp>
            <p:nvGrpSpPr>
              <p:cNvPr id="210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212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rot="10800000" vert="eaVert"/>
                <a:lstStyle/>
                <a:p>
                  <a:endParaRPr lang="en-US"/>
                </a:p>
              </p:txBody>
            </p:sp>
            <p:sp>
              <p:nvSpPr>
                <p:cNvPr id="213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211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3205050" y="4790103"/>
                <a:ext cx="896375" cy="2612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grpSp>
          <p:nvGrpSpPr>
            <p:cNvPr id="193" name="Group 278"/>
            <p:cNvGrpSpPr>
              <a:grpSpLocks/>
            </p:cNvGrpSpPr>
            <p:nvPr/>
          </p:nvGrpSpPr>
          <p:grpSpPr bwMode="auto">
            <a:xfrm rot="4088091">
              <a:off x="3728" y="2453"/>
              <a:ext cx="391" cy="182"/>
              <a:chOff x="3215423" y="4393677"/>
              <a:chExt cx="1138229" cy="652287"/>
            </a:xfrm>
          </p:grpSpPr>
          <p:grpSp>
            <p:nvGrpSpPr>
              <p:cNvPr id="206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208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rot="10800000" vert="eaVert"/>
                <a:lstStyle/>
                <a:p>
                  <a:endParaRPr lang="en-US"/>
                </a:p>
              </p:txBody>
            </p:sp>
            <p:sp>
              <p:nvSpPr>
                <p:cNvPr id="209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207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3215423" y="4785049"/>
                <a:ext cx="894323" cy="2609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grpSp>
          <p:nvGrpSpPr>
            <p:cNvPr id="194" name="Group 278"/>
            <p:cNvGrpSpPr>
              <a:grpSpLocks/>
            </p:cNvGrpSpPr>
            <p:nvPr/>
          </p:nvGrpSpPr>
          <p:grpSpPr bwMode="auto">
            <a:xfrm rot="-753553">
              <a:off x="3920" y="2502"/>
              <a:ext cx="436" cy="193"/>
              <a:chOff x="3084737" y="4393677"/>
              <a:chExt cx="1268915" cy="689827"/>
            </a:xfrm>
          </p:grpSpPr>
          <p:grpSp>
            <p:nvGrpSpPr>
              <p:cNvPr id="202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204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/>
                <a:lstStyle/>
                <a:p>
                  <a:endParaRPr lang="en-US"/>
                </a:p>
              </p:txBody>
            </p:sp>
            <p:sp>
              <p:nvSpPr>
                <p:cNvPr id="205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203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3084737" y="4807573"/>
                <a:ext cx="847166" cy="2759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10800000"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grpSp>
          <p:nvGrpSpPr>
            <p:cNvPr id="195" name="Group 278"/>
            <p:cNvGrpSpPr>
              <a:grpSpLocks/>
            </p:cNvGrpSpPr>
            <p:nvPr/>
          </p:nvGrpSpPr>
          <p:grpSpPr bwMode="auto">
            <a:xfrm rot="-753553">
              <a:off x="4174" y="2510"/>
              <a:ext cx="436" cy="193"/>
              <a:chOff x="3084737" y="4393677"/>
              <a:chExt cx="1268915" cy="689827"/>
            </a:xfrm>
          </p:grpSpPr>
          <p:grpSp>
            <p:nvGrpSpPr>
              <p:cNvPr id="198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200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/>
                <a:lstStyle/>
                <a:p>
                  <a:endParaRPr lang="en-US"/>
                </a:p>
              </p:txBody>
            </p:sp>
            <p:sp>
              <p:nvSpPr>
                <p:cNvPr id="201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199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3084737" y="4807573"/>
                <a:ext cx="847166" cy="2759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10800000"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sp>
          <p:nvSpPr>
            <p:cNvPr id="196" name="Oval 94"/>
            <p:cNvSpPr>
              <a:spLocks noChangeArrowheads="1"/>
            </p:cNvSpPr>
            <p:nvPr/>
          </p:nvSpPr>
          <p:spPr bwMode="auto">
            <a:xfrm>
              <a:off x="3998" y="2565"/>
              <a:ext cx="157" cy="144"/>
            </a:xfrm>
            <a:prstGeom prst="ellipse">
              <a:avLst/>
            </a:prstGeom>
            <a:solidFill>
              <a:srgbClr val="E9BF2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7" name="Oval 95"/>
            <p:cNvSpPr>
              <a:spLocks noChangeArrowheads="1"/>
            </p:cNvSpPr>
            <p:nvPr/>
          </p:nvSpPr>
          <p:spPr bwMode="auto">
            <a:xfrm>
              <a:off x="4464" y="2647"/>
              <a:ext cx="157" cy="144"/>
            </a:xfrm>
            <a:prstGeom prst="ellipse">
              <a:avLst/>
            </a:prstGeom>
            <a:solidFill>
              <a:srgbClr val="E9BF2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2" name="Group 102"/>
          <p:cNvGrpSpPr>
            <a:grpSpLocks/>
          </p:cNvGrpSpPr>
          <p:nvPr/>
        </p:nvGrpSpPr>
        <p:grpSpPr bwMode="auto">
          <a:xfrm>
            <a:off x="7315200" y="4431268"/>
            <a:ext cx="952500" cy="684213"/>
            <a:chOff x="3593" y="2320"/>
            <a:chExt cx="1296" cy="795"/>
          </a:xfrm>
        </p:grpSpPr>
        <p:sp>
          <p:nvSpPr>
            <p:cNvPr id="223" name="Freeform 9"/>
            <p:cNvSpPr>
              <a:spLocks/>
            </p:cNvSpPr>
            <p:nvPr/>
          </p:nvSpPr>
          <p:spPr bwMode="auto">
            <a:xfrm>
              <a:off x="3737" y="2489"/>
              <a:ext cx="1125" cy="373"/>
            </a:xfrm>
            <a:custGeom>
              <a:avLst/>
              <a:gdLst>
                <a:gd name="T0" fmla="*/ 0 w 912"/>
                <a:gd name="T1" fmla="*/ 1050 h 195"/>
                <a:gd name="T2" fmla="*/ 386 w 912"/>
                <a:gd name="T3" fmla="*/ 1050 h 195"/>
                <a:gd name="T4" fmla="*/ 400 w 912"/>
                <a:gd name="T5" fmla="*/ 337 h 195"/>
                <a:gd name="T6" fmla="*/ 282 w 912"/>
                <a:gd name="T7" fmla="*/ 92 h 195"/>
                <a:gd name="T8" fmla="*/ 259 w 912"/>
                <a:gd name="T9" fmla="*/ 673 h 195"/>
                <a:gd name="T10" fmla="*/ 337 w 912"/>
                <a:gd name="T11" fmla="*/ 861 h 195"/>
                <a:gd name="T12" fmla="*/ 373 w 912"/>
                <a:gd name="T13" fmla="*/ 958 h 195"/>
                <a:gd name="T14" fmla="*/ 851 w 912"/>
                <a:gd name="T15" fmla="*/ 622 h 195"/>
                <a:gd name="T16" fmla="*/ 709 w 912"/>
                <a:gd name="T17" fmla="*/ 92 h 195"/>
                <a:gd name="T18" fmla="*/ 670 w 912"/>
                <a:gd name="T19" fmla="*/ 813 h 195"/>
                <a:gd name="T20" fmla="*/ 683 w 912"/>
                <a:gd name="T21" fmla="*/ 1006 h 195"/>
                <a:gd name="T22" fmla="*/ 748 w 912"/>
                <a:gd name="T23" fmla="*/ 1050 h 195"/>
                <a:gd name="T24" fmla="*/ 891 w 912"/>
                <a:gd name="T25" fmla="*/ 1196 h 195"/>
                <a:gd name="T26" fmla="*/ 1147 w 912"/>
                <a:gd name="T27" fmla="*/ 1098 h 195"/>
                <a:gd name="T28" fmla="*/ 1224 w 912"/>
                <a:gd name="T29" fmla="*/ 861 h 195"/>
                <a:gd name="T30" fmla="*/ 1301 w 912"/>
                <a:gd name="T31" fmla="*/ 428 h 195"/>
                <a:gd name="T32" fmla="*/ 1108 w 912"/>
                <a:gd name="T33" fmla="*/ 40 h 195"/>
                <a:gd name="T34" fmla="*/ 1030 w 912"/>
                <a:gd name="T35" fmla="*/ 377 h 195"/>
                <a:gd name="T36" fmla="*/ 1044 w 912"/>
                <a:gd name="T37" fmla="*/ 713 h 195"/>
                <a:gd name="T38" fmla="*/ 1262 w 912"/>
                <a:gd name="T39" fmla="*/ 1243 h 195"/>
                <a:gd name="T40" fmla="*/ 1662 w 912"/>
                <a:gd name="T41" fmla="*/ 1098 h 195"/>
                <a:gd name="T42" fmla="*/ 1712 w 912"/>
                <a:gd name="T43" fmla="*/ 861 h 19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912"/>
                <a:gd name="T67" fmla="*/ 0 h 195"/>
                <a:gd name="T68" fmla="*/ 912 w 912"/>
                <a:gd name="T69" fmla="*/ 195 h 195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912" h="195">
                  <a:moveTo>
                    <a:pt x="0" y="150"/>
                  </a:moveTo>
                  <a:cubicBezTo>
                    <a:pt x="65" y="182"/>
                    <a:pt x="142" y="195"/>
                    <a:pt x="206" y="150"/>
                  </a:cubicBezTo>
                  <a:cubicBezTo>
                    <a:pt x="218" y="115"/>
                    <a:pt x="234" y="87"/>
                    <a:pt x="213" y="48"/>
                  </a:cubicBezTo>
                  <a:cubicBezTo>
                    <a:pt x="202" y="28"/>
                    <a:pt x="172" y="20"/>
                    <a:pt x="151" y="13"/>
                  </a:cubicBezTo>
                  <a:cubicBezTo>
                    <a:pt x="120" y="35"/>
                    <a:pt x="107" y="35"/>
                    <a:pt x="138" y="96"/>
                  </a:cubicBezTo>
                  <a:cubicBezTo>
                    <a:pt x="145" y="111"/>
                    <a:pt x="165" y="114"/>
                    <a:pt x="179" y="123"/>
                  </a:cubicBezTo>
                  <a:cubicBezTo>
                    <a:pt x="186" y="128"/>
                    <a:pt x="199" y="137"/>
                    <a:pt x="199" y="137"/>
                  </a:cubicBezTo>
                  <a:cubicBezTo>
                    <a:pt x="378" y="131"/>
                    <a:pt x="388" y="182"/>
                    <a:pt x="453" y="89"/>
                  </a:cubicBezTo>
                  <a:cubicBezTo>
                    <a:pt x="476" y="21"/>
                    <a:pt x="428" y="26"/>
                    <a:pt x="378" y="13"/>
                  </a:cubicBezTo>
                  <a:cubicBezTo>
                    <a:pt x="326" y="30"/>
                    <a:pt x="344" y="72"/>
                    <a:pt x="357" y="116"/>
                  </a:cubicBezTo>
                  <a:cubicBezTo>
                    <a:pt x="360" y="125"/>
                    <a:pt x="357" y="138"/>
                    <a:pt x="364" y="144"/>
                  </a:cubicBezTo>
                  <a:cubicBezTo>
                    <a:pt x="373" y="151"/>
                    <a:pt x="387" y="147"/>
                    <a:pt x="398" y="150"/>
                  </a:cubicBezTo>
                  <a:cubicBezTo>
                    <a:pt x="509" y="180"/>
                    <a:pt x="377" y="152"/>
                    <a:pt x="474" y="171"/>
                  </a:cubicBezTo>
                  <a:cubicBezTo>
                    <a:pt x="520" y="168"/>
                    <a:pt x="578" y="189"/>
                    <a:pt x="611" y="157"/>
                  </a:cubicBezTo>
                  <a:cubicBezTo>
                    <a:pt x="660" y="110"/>
                    <a:pt x="546" y="167"/>
                    <a:pt x="652" y="123"/>
                  </a:cubicBezTo>
                  <a:cubicBezTo>
                    <a:pt x="672" y="102"/>
                    <a:pt x="684" y="88"/>
                    <a:pt x="693" y="61"/>
                  </a:cubicBezTo>
                  <a:cubicBezTo>
                    <a:pt x="677" y="0"/>
                    <a:pt x="657" y="12"/>
                    <a:pt x="590" y="6"/>
                  </a:cubicBezTo>
                  <a:cubicBezTo>
                    <a:pt x="563" y="15"/>
                    <a:pt x="558" y="28"/>
                    <a:pt x="549" y="54"/>
                  </a:cubicBezTo>
                  <a:cubicBezTo>
                    <a:pt x="551" y="70"/>
                    <a:pt x="552" y="86"/>
                    <a:pt x="556" y="102"/>
                  </a:cubicBezTo>
                  <a:cubicBezTo>
                    <a:pt x="573" y="174"/>
                    <a:pt x="611" y="157"/>
                    <a:pt x="672" y="178"/>
                  </a:cubicBezTo>
                  <a:cubicBezTo>
                    <a:pt x="743" y="172"/>
                    <a:pt x="814" y="163"/>
                    <a:pt x="885" y="157"/>
                  </a:cubicBezTo>
                  <a:cubicBezTo>
                    <a:pt x="910" y="133"/>
                    <a:pt x="902" y="146"/>
                    <a:pt x="912" y="123"/>
                  </a:cubicBezTo>
                </a:path>
              </a:pathLst>
            </a:custGeom>
            <a:noFill/>
            <a:ln w="9525">
              <a:solidFill>
                <a:srgbClr val="00CC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" name="Line 10"/>
            <p:cNvSpPr>
              <a:spLocks noChangeShapeType="1"/>
            </p:cNvSpPr>
            <p:nvPr/>
          </p:nvSpPr>
          <p:spPr bwMode="auto">
            <a:xfrm>
              <a:off x="3716" y="2845"/>
              <a:ext cx="1173" cy="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" name="Text Box 11"/>
            <p:cNvSpPr txBox="1">
              <a:spLocks noChangeArrowheads="1"/>
            </p:cNvSpPr>
            <p:nvPr/>
          </p:nvSpPr>
          <p:spPr bwMode="auto">
            <a:xfrm>
              <a:off x="4174" y="2807"/>
              <a:ext cx="505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TiO</a:t>
              </a:r>
              <a:r>
                <a:rPr lang="en-US" baseline="-25000"/>
                <a:t>2</a:t>
              </a:r>
            </a:p>
          </p:txBody>
        </p:sp>
        <p:grpSp>
          <p:nvGrpSpPr>
            <p:cNvPr id="226" name="Group 278"/>
            <p:cNvGrpSpPr>
              <a:grpSpLocks/>
            </p:cNvGrpSpPr>
            <p:nvPr/>
          </p:nvGrpSpPr>
          <p:grpSpPr bwMode="auto">
            <a:xfrm rot="-536861">
              <a:off x="3590" y="2557"/>
              <a:ext cx="430" cy="151"/>
              <a:chOff x="3100153" y="4393677"/>
              <a:chExt cx="1253499" cy="539750"/>
            </a:xfrm>
          </p:grpSpPr>
          <p:grpSp>
            <p:nvGrpSpPr>
              <p:cNvPr id="254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256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/>
                <a:lstStyle/>
                <a:p>
                  <a:endParaRPr lang="en-US"/>
                </a:p>
              </p:txBody>
            </p:sp>
            <p:sp>
              <p:nvSpPr>
                <p:cNvPr id="257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255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3100153" y="4403065"/>
                <a:ext cx="846662" cy="2746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10800000"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grpSp>
          <p:nvGrpSpPr>
            <p:cNvPr id="227" name="Group 278"/>
            <p:cNvGrpSpPr>
              <a:grpSpLocks/>
            </p:cNvGrpSpPr>
            <p:nvPr/>
          </p:nvGrpSpPr>
          <p:grpSpPr bwMode="auto">
            <a:xfrm rot="3413730">
              <a:off x="3997" y="2433"/>
              <a:ext cx="395" cy="187"/>
              <a:chOff x="3204455" y="4393677"/>
              <a:chExt cx="1149197" cy="666717"/>
            </a:xfrm>
          </p:grpSpPr>
          <p:grpSp>
            <p:nvGrpSpPr>
              <p:cNvPr id="250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252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rot="10800000" vert="eaVert"/>
                <a:lstStyle/>
                <a:p>
                  <a:endParaRPr lang="en-US"/>
                </a:p>
              </p:txBody>
            </p:sp>
            <p:sp>
              <p:nvSpPr>
                <p:cNvPr id="253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251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3204455" y="4799113"/>
                <a:ext cx="896839" cy="2612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grpSp>
          <p:nvGrpSpPr>
            <p:cNvPr id="228" name="Group 278"/>
            <p:cNvGrpSpPr>
              <a:grpSpLocks/>
            </p:cNvGrpSpPr>
            <p:nvPr/>
          </p:nvGrpSpPr>
          <p:grpSpPr bwMode="auto">
            <a:xfrm rot="5580891">
              <a:off x="4299" y="2423"/>
              <a:ext cx="394" cy="184"/>
              <a:chOff x="3205050" y="4393677"/>
              <a:chExt cx="1148602" cy="657708"/>
            </a:xfrm>
          </p:grpSpPr>
          <p:grpSp>
            <p:nvGrpSpPr>
              <p:cNvPr id="246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248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rot="10800000" vert="eaVert"/>
                <a:lstStyle/>
                <a:p>
                  <a:endParaRPr lang="en-US"/>
                </a:p>
              </p:txBody>
            </p:sp>
            <p:sp>
              <p:nvSpPr>
                <p:cNvPr id="249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247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3205050" y="4790103"/>
                <a:ext cx="896375" cy="2612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grpSp>
          <p:nvGrpSpPr>
            <p:cNvPr id="229" name="Group 278"/>
            <p:cNvGrpSpPr>
              <a:grpSpLocks/>
            </p:cNvGrpSpPr>
            <p:nvPr/>
          </p:nvGrpSpPr>
          <p:grpSpPr bwMode="auto">
            <a:xfrm rot="4088091">
              <a:off x="3728" y="2453"/>
              <a:ext cx="391" cy="182"/>
              <a:chOff x="3215423" y="4393677"/>
              <a:chExt cx="1138229" cy="652287"/>
            </a:xfrm>
          </p:grpSpPr>
          <p:grpSp>
            <p:nvGrpSpPr>
              <p:cNvPr id="242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244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rot="10800000" vert="eaVert"/>
                <a:lstStyle/>
                <a:p>
                  <a:endParaRPr lang="en-US"/>
                </a:p>
              </p:txBody>
            </p:sp>
            <p:sp>
              <p:nvSpPr>
                <p:cNvPr id="245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243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3215423" y="4785049"/>
                <a:ext cx="894323" cy="2609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grpSp>
          <p:nvGrpSpPr>
            <p:cNvPr id="230" name="Group 278"/>
            <p:cNvGrpSpPr>
              <a:grpSpLocks/>
            </p:cNvGrpSpPr>
            <p:nvPr/>
          </p:nvGrpSpPr>
          <p:grpSpPr bwMode="auto">
            <a:xfrm rot="-753553">
              <a:off x="3920" y="2502"/>
              <a:ext cx="436" cy="193"/>
              <a:chOff x="3084737" y="4393677"/>
              <a:chExt cx="1268915" cy="689827"/>
            </a:xfrm>
          </p:grpSpPr>
          <p:grpSp>
            <p:nvGrpSpPr>
              <p:cNvPr id="238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240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/>
                <a:lstStyle/>
                <a:p>
                  <a:endParaRPr lang="en-US"/>
                </a:p>
              </p:txBody>
            </p:sp>
            <p:sp>
              <p:nvSpPr>
                <p:cNvPr id="241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239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3084737" y="4807573"/>
                <a:ext cx="847166" cy="2759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10800000"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grpSp>
          <p:nvGrpSpPr>
            <p:cNvPr id="231" name="Group 278"/>
            <p:cNvGrpSpPr>
              <a:grpSpLocks/>
            </p:cNvGrpSpPr>
            <p:nvPr/>
          </p:nvGrpSpPr>
          <p:grpSpPr bwMode="auto">
            <a:xfrm rot="-753553">
              <a:off x="4174" y="2510"/>
              <a:ext cx="436" cy="193"/>
              <a:chOff x="3084737" y="4393677"/>
              <a:chExt cx="1268915" cy="689827"/>
            </a:xfrm>
          </p:grpSpPr>
          <p:grpSp>
            <p:nvGrpSpPr>
              <p:cNvPr id="234" name="Group 142"/>
              <p:cNvGrpSpPr>
                <a:grpSpLocks/>
              </p:cNvGrpSpPr>
              <p:nvPr/>
            </p:nvGrpSpPr>
            <p:grpSpPr bwMode="auto">
              <a:xfrm rot="714390">
                <a:off x="3509102" y="4393677"/>
                <a:ext cx="844550" cy="539750"/>
                <a:chOff x="3600" y="384"/>
                <a:chExt cx="1104" cy="632"/>
              </a:xfrm>
            </p:grpSpPr>
            <p:sp>
              <p:nvSpPr>
                <p:cNvPr id="236" name="Freeform 143"/>
                <p:cNvSpPr>
                  <a:spLocks/>
                </p:cNvSpPr>
                <p:nvPr/>
              </p:nvSpPr>
              <p:spPr bwMode="auto">
                <a:xfrm>
                  <a:off x="3712" y="480"/>
                  <a:ext cx="992" cy="536"/>
                </a:xfrm>
                <a:custGeom>
                  <a:avLst/>
                  <a:gdLst>
                    <a:gd name="T0" fmla="*/ 0 w 992"/>
                    <a:gd name="T1" fmla="*/ 104 h 536"/>
                    <a:gd name="T2" fmla="*/ 192 w 992"/>
                    <a:gd name="T3" fmla="*/ 8 h 536"/>
                    <a:gd name="T4" fmla="*/ 192 w 992"/>
                    <a:gd name="T5" fmla="*/ 152 h 536"/>
                    <a:gd name="T6" fmla="*/ 384 w 992"/>
                    <a:gd name="T7" fmla="*/ 104 h 536"/>
                    <a:gd name="T8" fmla="*/ 384 w 992"/>
                    <a:gd name="T9" fmla="*/ 296 h 536"/>
                    <a:gd name="T10" fmla="*/ 576 w 992"/>
                    <a:gd name="T11" fmla="*/ 200 h 536"/>
                    <a:gd name="T12" fmla="*/ 576 w 992"/>
                    <a:gd name="T13" fmla="*/ 392 h 536"/>
                    <a:gd name="T14" fmla="*/ 768 w 992"/>
                    <a:gd name="T15" fmla="*/ 248 h 536"/>
                    <a:gd name="T16" fmla="*/ 768 w 992"/>
                    <a:gd name="T17" fmla="*/ 440 h 536"/>
                    <a:gd name="T18" fmla="*/ 960 w 992"/>
                    <a:gd name="T19" fmla="*/ 344 h 536"/>
                    <a:gd name="T20" fmla="*/ 960 w 992"/>
                    <a:gd name="T21" fmla="*/ 536 h 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992"/>
                    <a:gd name="T34" fmla="*/ 0 h 536"/>
                    <a:gd name="T35" fmla="*/ 992 w 992"/>
                    <a:gd name="T36" fmla="*/ 536 h 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992" h="536">
                      <a:moveTo>
                        <a:pt x="0" y="104"/>
                      </a:moveTo>
                      <a:cubicBezTo>
                        <a:pt x="80" y="52"/>
                        <a:pt x="160" y="0"/>
                        <a:pt x="192" y="8"/>
                      </a:cubicBezTo>
                      <a:cubicBezTo>
                        <a:pt x="224" y="16"/>
                        <a:pt x="160" y="136"/>
                        <a:pt x="192" y="152"/>
                      </a:cubicBezTo>
                      <a:cubicBezTo>
                        <a:pt x="224" y="168"/>
                        <a:pt x="352" y="80"/>
                        <a:pt x="384" y="104"/>
                      </a:cubicBezTo>
                      <a:cubicBezTo>
                        <a:pt x="416" y="128"/>
                        <a:pt x="352" y="280"/>
                        <a:pt x="384" y="296"/>
                      </a:cubicBezTo>
                      <a:cubicBezTo>
                        <a:pt x="416" y="312"/>
                        <a:pt x="544" y="184"/>
                        <a:pt x="576" y="200"/>
                      </a:cubicBezTo>
                      <a:cubicBezTo>
                        <a:pt x="608" y="216"/>
                        <a:pt x="544" y="384"/>
                        <a:pt x="576" y="392"/>
                      </a:cubicBezTo>
                      <a:cubicBezTo>
                        <a:pt x="608" y="400"/>
                        <a:pt x="736" y="240"/>
                        <a:pt x="768" y="248"/>
                      </a:cubicBezTo>
                      <a:cubicBezTo>
                        <a:pt x="800" y="256"/>
                        <a:pt x="736" y="424"/>
                        <a:pt x="768" y="440"/>
                      </a:cubicBezTo>
                      <a:cubicBezTo>
                        <a:pt x="800" y="456"/>
                        <a:pt x="928" y="328"/>
                        <a:pt x="960" y="344"/>
                      </a:cubicBezTo>
                      <a:cubicBezTo>
                        <a:pt x="992" y="360"/>
                        <a:pt x="976" y="448"/>
                        <a:pt x="960" y="53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/>
                <a:lstStyle/>
                <a:p>
                  <a:endParaRPr lang="en-US"/>
                </a:p>
              </p:txBody>
            </p:sp>
            <p:sp>
              <p:nvSpPr>
                <p:cNvPr id="237" name="Oval 144"/>
                <p:cNvSpPr>
                  <a:spLocks noChangeArrowheads="1"/>
                </p:cNvSpPr>
                <p:nvPr/>
              </p:nvSpPr>
              <p:spPr bwMode="auto">
                <a:xfrm>
                  <a:off x="3600" y="384"/>
                  <a:ext cx="192" cy="19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>
                    <a:latin typeface="Calibri" charset="0"/>
                  </a:endParaRPr>
                </a:p>
              </p:txBody>
            </p:sp>
          </p:grpSp>
          <p:sp>
            <p:nvSpPr>
              <p:cNvPr id="235" name="Text Box 420"/>
              <p:cNvSpPr txBox="1">
                <a:spLocks noChangeArrowheads="1"/>
              </p:cNvSpPr>
              <p:nvPr/>
            </p:nvSpPr>
            <p:spPr bwMode="auto">
              <a:xfrm rot="10800000">
                <a:off x="3084737" y="4807573"/>
                <a:ext cx="847166" cy="2759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10800000" vert="eaVert" wrap="none">
                <a:spAutoFit/>
              </a:bodyPr>
              <a:lstStyle/>
              <a:p>
                <a:endParaRPr lang="en-US" sz="1200">
                  <a:latin typeface="Calibri" charset="0"/>
                </a:endParaRPr>
              </a:p>
            </p:txBody>
          </p:sp>
        </p:grpSp>
        <p:sp>
          <p:nvSpPr>
            <p:cNvPr id="232" name="Oval 94"/>
            <p:cNvSpPr>
              <a:spLocks noChangeArrowheads="1"/>
            </p:cNvSpPr>
            <p:nvPr/>
          </p:nvSpPr>
          <p:spPr bwMode="auto">
            <a:xfrm>
              <a:off x="3998" y="2565"/>
              <a:ext cx="157" cy="144"/>
            </a:xfrm>
            <a:prstGeom prst="ellipse">
              <a:avLst/>
            </a:prstGeom>
            <a:solidFill>
              <a:srgbClr val="E9BF2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" name="Oval 95"/>
            <p:cNvSpPr>
              <a:spLocks noChangeArrowheads="1"/>
            </p:cNvSpPr>
            <p:nvPr/>
          </p:nvSpPr>
          <p:spPr bwMode="auto">
            <a:xfrm>
              <a:off x="4464" y="2647"/>
              <a:ext cx="157" cy="144"/>
            </a:xfrm>
            <a:prstGeom prst="ellipse">
              <a:avLst/>
            </a:prstGeom>
            <a:solidFill>
              <a:srgbClr val="E9BF2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259" name="Straight Arrow Connector 258"/>
          <p:cNvCxnSpPr/>
          <p:nvPr/>
        </p:nvCxnSpPr>
        <p:spPr>
          <a:xfrm rot="5400000">
            <a:off x="4305300" y="5383768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Arrow Connector 260"/>
          <p:cNvCxnSpPr/>
          <p:nvPr/>
        </p:nvCxnSpPr>
        <p:spPr>
          <a:xfrm rot="5400000">
            <a:off x="1600200" y="5269468"/>
            <a:ext cx="3048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2" name="TextBox 261"/>
          <p:cNvSpPr txBox="1"/>
          <p:nvPr/>
        </p:nvSpPr>
        <p:spPr>
          <a:xfrm>
            <a:off x="4419600" y="3048000"/>
            <a:ext cx="23984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Cartoon of polyelectrolyte,</a:t>
            </a:r>
          </a:p>
          <a:p>
            <a:r>
              <a:rPr lang="en-US" sz="1400" dirty="0"/>
              <a:t>s</a:t>
            </a:r>
            <a:r>
              <a:rPr lang="en-US" sz="1400" dirty="0" smtClean="0"/>
              <a:t>urfactant, and dye in solution</a:t>
            </a:r>
            <a:endParaRPr lang="en-US" sz="1400" dirty="0"/>
          </a:p>
        </p:txBody>
      </p:sp>
      <p:sp>
        <p:nvSpPr>
          <p:cNvPr id="263" name="TextBox 262"/>
          <p:cNvSpPr txBox="1"/>
          <p:nvPr/>
        </p:nvSpPr>
        <p:spPr>
          <a:xfrm>
            <a:off x="228600" y="1295400"/>
            <a:ext cx="7413633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Below are results of multivariate analysis of UV-Vis spectroscopic data showing the </a:t>
            </a:r>
          </a:p>
          <a:p>
            <a:r>
              <a:rPr lang="en-US" sz="1400" dirty="0" smtClean="0"/>
              <a:t>concentrations  of three species in solution as surfactant is added to the solution.  The</a:t>
            </a:r>
          </a:p>
          <a:p>
            <a:r>
              <a:rPr lang="en-US" sz="1400" dirty="0"/>
              <a:t>c</a:t>
            </a:r>
            <a:r>
              <a:rPr lang="en-US" sz="1400" dirty="0" smtClean="0"/>
              <a:t>artoon in the captions below indicates the point at which the polyelectrolyte /surfactant</a:t>
            </a:r>
          </a:p>
          <a:p>
            <a:r>
              <a:rPr lang="en-US" sz="1400" dirty="0"/>
              <a:t>c</a:t>
            </a:r>
            <a:r>
              <a:rPr lang="en-US" sz="1400" dirty="0" smtClean="0"/>
              <a:t>omplex is no longer in solution.  These solution phase results agree with our  ATR-FTIR </a:t>
            </a:r>
          </a:p>
          <a:p>
            <a:r>
              <a:rPr lang="en-US" sz="1400" dirty="0"/>
              <a:t>r</a:t>
            </a:r>
            <a:r>
              <a:rPr lang="en-US" sz="1400" dirty="0" smtClean="0"/>
              <a:t>esults that show the polyelectrolyte/surfactant complexes interacting with the TiO</a:t>
            </a:r>
            <a:r>
              <a:rPr lang="en-US" sz="1050" dirty="0" smtClean="0"/>
              <a:t>2</a:t>
            </a:r>
            <a:r>
              <a:rPr lang="en-US" sz="1400" dirty="0" smtClean="0"/>
              <a:t> at similar</a:t>
            </a:r>
          </a:p>
          <a:p>
            <a:r>
              <a:rPr lang="en-US" sz="1400" dirty="0"/>
              <a:t>m</a:t>
            </a:r>
            <a:r>
              <a:rPr lang="en-US" sz="1400" dirty="0" smtClean="0"/>
              <a:t>ol ratios of polyelectrolyte to surfactant.  Future work will involve understanding the behavior</a:t>
            </a:r>
          </a:p>
          <a:p>
            <a:r>
              <a:rPr lang="en-US" sz="1400" dirty="0" smtClean="0"/>
              <a:t>of the polyelectrolyte/surfactant complex at elevated temperature using both ATR-FTIR and UV-Vis.</a:t>
            </a:r>
            <a:endParaRPr lang="en-US" sz="1400" dirty="0"/>
          </a:p>
        </p:txBody>
      </p:sp>
      <p:sp>
        <p:nvSpPr>
          <p:cNvPr id="264" name="TextBox 263"/>
          <p:cNvSpPr txBox="1"/>
          <p:nvPr/>
        </p:nvSpPr>
        <p:spPr>
          <a:xfrm>
            <a:off x="0" y="838200"/>
            <a:ext cx="883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 </a:t>
            </a:r>
            <a:r>
              <a:rPr lang="en-US" sz="1600" dirty="0" smtClean="0"/>
              <a:t>Dr</a:t>
            </a:r>
            <a:r>
              <a:rPr lang="en-US" sz="1600" dirty="0" smtClean="0"/>
              <a:t>. Dion Rivera  Department of </a:t>
            </a:r>
            <a:r>
              <a:rPr lang="en-US" sz="1600" dirty="0" smtClean="0"/>
              <a:t>Chemistry, Central </a:t>
            </a:r>
            <a:r>
              <a:rPr lang="en-US" sz="1600" dirty="0" smtClean="0"/>
              <a:t>Washington </a:t>
            </a:r>
            <a:r>
              <a:rPr lang="en-US" sz="1600" dirty="0" smtClean="0"/>
              <a:t>University, Ellensburg</a:t>
            </a:r>
            <a:r>
              <a:rPr lang="en-US" sz="1600" dirty="0" smtClean="0"/>
              <a:t>, WA</a:t>
            </a:r>
            <a:endParaRPr lang="en-US" sz="1600" dirty="0"/>
          </a:p>
        </p:txBody>
      </p:sp>
      <p:sp>
        <p:nvSpPr>
          <p:cNvPr id="184" name="Rectangle 183"/>
          <p:cNvSpPr/>
          <p:nvPr/>
        </p:nvSpPr>
        <p:spPr>
          <a:xfrm>
            <a:off x="152400" y="0"/>
            <a:ext cx="8077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In situ spectroscopic studies of the behavior of polyelectrolyte/surfactant mixtures </a:t>
            </a:r>
            <a:r>
              <a:rPr lang="en-US" sz="1600" dirty="0" smtClean="0"/>
              <a:t>at the water/TiO2 </a:t>
            </a:r>
            <a:r>
              <a:rPr lang="en-US" sz="1600" dirty="0"/>
              <a:t>interface using attenuated total internal reflection Fourier transform </a:t>
            </a:r>
            <a:r>
              <a:rPr lang="en-US" sz="1600" dirty="0" smtClean="0"/>
              <a:t>infrared spectroscopy </a:t>
            </a:r>
            <a:r>
              <a:rPr lang="en-US" sz="1600" dirty="0"/>
              <a:t>(ATR-FTIR) and multivariate least squares data analysis.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160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CWU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RiveraD</dc:creator>
  <cp:lastModifiedBy>RiveraD</cp:lastModifiedBy>
  <cp:revision>16</cp:revision>
  <dcterms:created xsi:type="dcterms:W3CDTF">2010-09-30T19:03:30Z</dcterms:created>
  <dcterms:modified xsi:type="dcterms:W3CDTF">2010-09-30T21:39:18Z</dcterms:modified>
</cp:coreProperties>
</file>