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41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98" d="100"/>
          <a:sy n="98" d="100"/>
        </p:scale>
        <p:origin x="-1332" y="-21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D59A03-FCAD-4AB2-9848-E770D8CEA10E}" type="datetimeFigureOut">
              <a:rPr lang="en-US" smtClean="0"/>
              <a:pPr/>
              <a:t>9/30/2010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28344-B0DB-41F0-B6F7-AB58121EE8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59A03-FCAD-4AB2-9848-E770D8CEA10E}" type="datetimeFigureOut">
              <a:rPr lang="en-US" smtClean="0"/>
              <a:pPr/>
              <a:t>9/30/2010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28344-B0DB-41F0-B6F7-AB58121EE8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59A03-FCAD-4AB2-9848-E770D8CEA10E}" type="datetimeFigureOut">
              <a:rPr lang="en-US" smtClean="0"/>
              <a:pPr/>
              <a:t>9/30/2010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28344-B0DB-41F0-B6F7-AB58121EE8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59A03-FCAD-4AB2-9848-E770D8CEA10E}" type="datetimeFigureOut">
              <a:rPr lang="en-US" smtClean="0"/>
              <a:pPr/>
              <a:t>9/30/2010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28344-B0DB-41F0-B6F7-AB58121EE8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D59A03-FCAD-4AB2-9848-E770D8CEA10E}" type="datetimeFigureOut">
              <a:rPr lang="en-US" smtClean="0"/>
              <a:pPr/>
              <a:t>9/30/2010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28344-B0DB-41F0-B6F7-AB58121EE8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D59A03-FCAD-4AB2-9848-E770D8CEA10E}" type="datetimeFigureOut">
              <a:rPr lang="en-US" smtClean="0"/>
              <a:pPr/>
              <a:t>9/30/2010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28344-B0DB-41F0-B6F7-AB58121EE8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D59A03-FCAD-4AB2-9848-E770D8CEA10E}" type="datetimeFigureOut">
              <a:rPr lang="en-US" smtClean="0"/>
              <a:pPr/>
              <a:t>9/30/2010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F28344-B0DB-41F0-B6F7-AB58121EE8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D59A03-FCAD-4AB2-9848-E770D8CEA10E}" type="datetimeFigureOut">
              <a:rPr lang="en-US" smtClean="0"/>
              <a:pPr/>
              <a:t>9/30/2010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F28344-B0DB-41F0-B6F7-AB58121EE8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D59A03-FCAD-4AB2-9848-E770D8CEA10E}" type="datetimeFigureOut">
              <a:rPr lang="en-US" smtClean="0"/>
              <a:pPr/>
              <a:t>9/30/2010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F28344-B0DB-41F0-B6F7-AB58121EE8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D59A03-FCAD-4AB2-9848-E770D8CEA10E}" type="datetimeFigureOut">
              <a:rPr lang="en-US" smtClean="0"/>
              <a:pPr/>
              <a:t>9/30/2010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28344-B0DB-41F0-B6F7-AB58121EE8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D59A03-FCAD-4AB2-9848-E770D8CEA10E}" type="datetimeFigureOut">
              <a:rPr lang="en-US" smtClean="0"/>
              <a:pPr/>
              <a:t>9/30/2010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28344-B0DB-41F0-B6F7-AB58121EE8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59A03-FCAD-4AB2-9848-E770D8CEA10E}" type="datetimeFigureOut">
              <a:rPr lang="en-US" smtClean="0"/>
              <a:pPr/>
              <a:t>9/30/2010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F28344-B0DB-41F0-B6F7-AB58121EE8C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10" Type="http://schemas.openxmlformats.org/officeDocument/2006/relationships/image" Target="../media/image9.emf"/><Relationship Id="rId4" Type="http://schemas.openxmlformats.org/officeDocument/2006/relationships/image" Target="../media/image3.wmf"/><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152400"/>
            <a:ext cx="5486400" cy="646331"/>
          </a:xfrm>
          <a:prstGeom prst="rect">
            <a:avLst/>
          </a:prstGeom>
        </p:spPr>
        <p:txBody>
          <a:bodyPr wrap="square">
            <a:spAutoFit/>
          </a:bodyPr>
          <a:lstStyle/>
          <a:p>
            <a:r>
              <a:rPr lang="en-US" b="1" dirty="0">
                <a:solidFill>
                  <a:srgbClr val="F4F410"/>
                </a:solidFill>
                <a:latin typeface="Arial" pitchFamily="34" charset="0"/>
                <a:cs typeface="Arial" pitchFamily="34" charset="0"/>
              </a:rPr>
              <a:t>Photochemistry of Environmentally </a:t>
            </a:r>
            <a:r>
              <a:rPr lang="en-US" b="1" dirty="0" smtClean="0">
                <a:solidFill>
                  <a:srgbClr val="F4F410"/>
                </a:solidFill>
                <a:latin typeface="Arial" pitchFamily="34" charset="0"/>
                <a:cs typeface="Arial" pitchFamily="34" charset="0"/>
              </a:rPr>
              <a:t>Relevant Nitro-Polycyclic </a:t>
            </a:r>
            <a:r>
              <a:rPr lang="en-US" b="1" dirty="0">
                <a:solidFill>
                  <a:srgbClr val="F4F410"/>
                </a:solidFill>
                <a:latin typeface="Arial" pitchFamily="34" charset="0"/>
                <a:cs typeface="Arial" pitchFamily="34" charset="0"/>
              </a:rPr>
              <a:t>Aromatic </a:t>
            </a:r>
            <a:r>
              <a:rPr lang="en-US" b="1" dirty="0" smtClean="0">
                <a:solidFill>
                  <a:srgbClr val="F4F410"/>
                </a:solidFill>
                <a:latin typeface="Arial" pitchFamily="34" charset="0"/>
                <a:cs typeface="Arial" pitchFamily="34" charset="0"/>
              </a:rPr>
              <a:t>Hydrocarbons</a:t>
            </a:r>
          </a:p>
        </p:txBody>
      </p:sp>
      <p:sp>
        <p:nvSpPr>
          <p:cNvPr id="11" name="TextBox 10"/>
          <p:cNvSpPr txBox="1"/>
          <p:nvPr/>
        </p:nvSpPr>
        <p:spPr>
          <a:xfrm>
            <a:off x="2819400" y="4648200"/>
            <a:ext cx="6248400" cy="2123658"/>
          </a:xfrm>
          <a:prstGeom prst="rect">
            <a:avLst/>
          </a:prstGeom>
          <a:noFill/>
        </p:spPr>
        <p:txBody>
          <a:bodyPr wrap="square" rtlCol="0">
            <a:spAutoFit/>
          </a:bodyPr>
          <a:lstStyle/>
          <a:p>
            <a:pPr algn="just"/>
            <a:r>
              <a:rPr lang="en-US" sz="1200" dirty="0" smtClean="0">
                <a:latin typeface="Arial" pitchFamily="34" charset="0"/>
                <a:cs typeface="Arial" pitchFamily="34" charset="0"/>
              </a:rPr>
              <a:t>Nitro-polycyclic aromatic hydrocarbons (nitro-PAHs) are a concerning class of pollutants that undergo sunlight-induced degradation. There is limited knowledge regarding the efficiency of sunlight in degrading nitro-PAHs in the environment; primarily because it requires large expenditures of money, time, and equipment. Our group has developed laboratory models that enable quantitative measurements of the efficiency of sunlight in degrading these pollutants. Specifically, these laboratory experiments permit the characterization of the individual relaxation pathways following light absorption. Some pathways lead to destruction of the </a:t>
            </a:r>
            <a:r>
              <a:rPr lang="en-US" sz="1200" dirty="0" smtClean="0">
                <a:latin typeface="Arial" pitchFamily="34" charset="0"/>
                <a:cs typeface="Arial" pitchFamily="34" charset="0"/>
              </a:rPr>
              <a:t>nitro-PAH </a:t>
            </a:r>
            <a:r>
              <a:rPr lang="en-US" sz="1200" dirty="0" smtClean="0">
                <a:latin typeface="Arial" pitchFamily="34" charset="0"/>
                <a:cs typeface="Arial" pitchFamily="34" charset="0"/>
              </a:rPr>
              <a:t>while others see the </a:t>
            </a:r>
            <a:r>
              <a:rPr lang="en-US" sz="1200" dirty="0" smtClean="0">
                <a:latin typeface="Arial" pitchFamily="34" charset="0"/>
                <a:cs typeface="Arial" pitchFamily="34" charset="0"/>
              </a:rPr>
              <a:t>molecule </a:t>
            </a:r>
            <a:r>
              <a:rPr lang="en-US" sz="1200" dirty="0" smtClean="0">
                <a:latin typeface="Arial" pitchFamily="34" charset="0"/>
                <a:cs typeface="Arial" pitchFamily="34" charset="0"/>
              </a:rPr>
              <a:t>returning back to the ground state, unharmed. Our initial work with nitro-naphthalene (NN) molecules reveals a strong link between both the molecular structure and ground-state conformation and the efficiency by which these pollutants are degraded.</a:t>
            </a:r>
            <a:endParaRPr lang="en-US" sz="1200" dirty="0">
              <a:latin typeface="Arial" pitchFamily="34" charset="0"/>
              <a:cs typeface="Arial" pitchFamily="34" charset="0"/>
            </a:endParaRPr>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p:cNvSpPr txBox="1"/>
          <p:nvPr/>
        </p:nvSpPr>
        <p:spPr>
          <a:xfrm>
            <a:off x="5334000" y="152400"/>
            <a:ext cx="3886200" cy="738664"/>
          </a:xfrm>
          <a:prstGeom prst="rect">
            <a:avLst/>
          </a:prstGeom>
          <a:noFill/>
        </p:spPr>
        <p:txBody>
          <a:bodyPr wrap="square" rtlCol="0">
            <a:spAutoFit/>
          </a:bodyPr>
          <a:lstStyle/>
          <a:p>
            <a:r>
              <a:rPr lang="en-US" sz="1400" dirty="0" smtClean="0">
                <a:latin typeface="Arial" pitchFamily="34" charset="0"/>
                <a:cs typeface="Arial" pitchFamily="34" charset="0"/>
              </a:rPr>
              <a:t>Carlos E. Crespo-Hernández, Department of Chemistry, Case Western Reserve University,</a:t>
            </a:r>
          </a:p>
          <a:p>
            <a:r>
              <a:rPr lang="en-US" sz="1400" dirty="0" smtClean="0">
                <a:latin typeface="Arial" pitchFamily="34" charset="0"/>
                <a:cs typeface="Arial" pitchFamily="34" charset="0"/>
              </a:rPr>
              <a:t>Cleveland, OH 44106</a:t>
            </a:r>
            <a:endParaRPr lang="en-US" sz="1400" dirty="0">
              <a:latin typeface="Arial" pitchFamily="34" charset="0"/>
              <a:cs typeface="Arial" pitchFamily="34" charset="0"/>
            </a:endParaRPr>
          </a:p>
        </p:txBody>
      </p:sp>
      <p:grpSp>
        <p:nvGrpSpPr>
          <p:cNvPr id="22" name="Group 21"/>
          <p:cNvGrpSpPr/>
          <p:nvPr/>
        </p:nvGrpSpPr>
        <p:grpSpPr>
          <a:xfrm>
            <a:off x="509016" y="838200"/>
            <a:ext cx="7872984" cy="3733800"/>
            <a:chOff x="509016" y="914400"/>
            <a:chExt cx="7872984" cy="3733800"/>
          </a:xfrm>
        </p:grpSpPr>
        <p:grpSp>
          <p:nvGrpSpPr>
            <p:cNvPr id="18" name="Group 17"/>
            <p:cNvGrpSpPr/>
            <p:nvPr/>
          </p:nvGrpSpPr>
          <p:grpSpPr>
            <a:xfrm>
              <a:off x="509016" y="914400"/>
              <a:ext cx="7872984" cy="3733800"/>
              <a:chOff x="509016" y="838200"/>
              <a:chExt cx="7872984" cy="3733800"/>
            </a:xfrm>
          </p:grpSpPr>
          <p:grpSp>
            <p:nvGrpSpPr>
              <p:cNvPr id="17" name="Group 16"/>
              <p:cNvGrpSpPr/>
              <p:nvPr/>
            </p:nvGrpSpPr>
            <p:grpSpPr>
              <a:xfrm>
                <a:off x="509016" y="838200"/>
                <a:ext cx="7872984" cy="3429000"/>
                <a:chOff x="356616" y="762000"/>
                <a:chExt cx="7872984" cy="3429000"/>
              </a:xfrm>
            </p:grpSpPr>
            <p:pic>
              <p:nvPicPr>
                <p:cNvPr id="1035" name="Picture 11" descr="X:\Research\_PRF Progress Report\Nugget\6_Panel_Cont_ALL.emf"/>
                <p:cNvPicPr>
                  <a:picLocks noChangeAspect="1" noChangeArrowheads="1"/>
                </p:cNvPicPr>
                <p:nvPr/>
              </p:nvPicPr>
              <p:blipFill>
                <a:blip r:embed="rId2"/>
                <a:srcRect t="11231" r="2037" b="16138"/>
                <a:stretch>
                  <a:fillRect/>
                </a:stretch>
              </p:blipFill>
              <p:spPr bwMode="auto">
                <a:xfrm>
                  <a:off x="356616" y="762000"/>
                  <a:ext cx="7872984" cy="3429000"/>
                </a:xfrm>
                <a:prstGeom prst="rect">
                  <a:avLst/>
                </a:prstGeom>
                <a:noFill/>
              </p:spPr>
            </p:pic>
            <p:pic>
              <p:nvPicPr>
                <p:cNvPr id="1038" name="Picture 14" descr="X:\Research\_PRF Progress Report\Nugget\1NN Side.eps"/>
                <p:cNvPicPr>
                  <a:picLocks noChangeAspect="1" noChangeArrowheads="1"/>
                </p:cNvPicPr>
                <p:nvPr/>
              </p:nvPicPr>
              <p:blipFill>
                <a:blip r:embed="rId3">
                  <a:clrChange>
                    <a:clrFrom>
                      <a:srgbClr val="FFFFFF"/>
                    </a:clrFrom>
                    <a:clrTo>
                      <a:srgbClr val="FFFFFF">
                        <a:alpha val="0"/>
                      </a:srgbClr>
                    </a:clrTo>
                  </a:clrChange>
                </a:blip>
                <a:srcRect l="3310" t="10890" r="3896" b="3148"/>
                <a:stretch>
                  <a:fillRect/>
                </a:stretch>
              </p:blipFill>
              <p:spPr bwMode="auto">
                <a:xfrm>
                  <a:off x="4419600" y="2895600"/>
                  <a:ext cx="914400" cy="858986"/>
                </a:xfrm>
                <a:prstGeom prst="rect">
                  <a:avLst/>
                </a:prstGeom>
                <a:noFill/>
              </p:spPr>
            </p:pic>
            <p:pic>
              <p:nvPicPr>
                <p:cNvPr id="1039" name="Picture 15" descr="X:\Research\_PRF Progress Report\Nugget\1NN Top.eps"/>
                <p:cNvPicPr>
                  <a:picLocks noChangeAspect="1" noChangeArrowheads="1"/>
                </p:cNvPicPr>
                <p:nvPr/>
              </p:nvPicPr>
              <p:blipFill>
                <a:blip r:embed="rId4">
                  <a:clrChange>
                    <a:clrFrom>
                      <a:srgbClr val="FFFFFF"/>
                    </a:clrFrom>
                    <a:clrTo>
                      <a:srgbClr val="FFFFFF">
                        <a:alpha val="0"/>
                      </a:srgbClr>
                    </a:clrTo>
                  </a:clrChange>
                </a:blip>
                <a:srcRect l="3603" t="27586" r="4657" b="8046"/>
                <a:stretch>
                  <a:fillRect/>
                </a:stretch>
              </p:blipFill>
              <p:spPr bwMode="auto">
                <a:xfrm>
                  <a:off x="4343400" y="2514600"/>
                  <a:ext cx="994411" cy="320041"/>
                </a:xfrm>
                <a:prstGeom prst="rect">
                  <a:avLst/>
                </a:prstGeom>
                <a:noFill/>
              </p:spPr>
            </p:pic>
            <p:pic>
              <p:nvPicPr>
                <p:cNvPr id="1040" name="Picture 16" descr="X:\Research\_PRF Progress Report\Nugget\2NN Side.eps"/>
                <p:cNvPicPr>
                  <a:picLocks noChangeAspect="1" noChangeArrowheads="1"/>
                </p:cNvPicPr>
                <p:nvPr/>
              </p:nvPicPr>
              <p:blipFill>
                <a:blip r:embed="rId5">
                  <a:clrChange>
                    <a:clrFrom>
                      <a:srgbClr val="FFFFFF"/>
                    </a:clrFrom>
                    <a:clrTo>
                      <a:srgbClr val="FFFFFF">
                        <a:alpha val="0"/>
                      </a:srgbClr>
                    </a:clrTo>
                  </a:clrChange>
                </a:blip>
                <a:srcRect l="4657" t="17451" r="4657" b="5088"/>
                <a:stretch>
                  <a:fillRect/>
                </a:stretch>
              </p:blipFill>
              <p:spPr bwMode="auto">
                <a:xfrm>
                  <a:off x="1752600" y="3022722"/>
                  <a:ext cx="1066800" cy="731864"/>
                </a:xfrm>
                <a:prstGeom prst="rect">
                  <a:avLst/>
                </a:prstGeom>
                <a:noFill/>
              </p:spPr>
            </p:pic>
            <p:pic>
              <p:nvPicPr>
                <p:cNvPr id="1041" name="Picture 17" descr="X:\Research\_PRF Progress Report\Nugget\2NN Top.eps"/>
                <p:cNvPicPr>
                  <a:picLocks noChangeAspect="1" noChangeArrowheads="1"/>
                </p:cNvPicPr>
                <p:nvPr/>
              </p:nvPicPr>
              <p:blipFill>
                <a:blip r:embed="rId6">
                  <a:clrChange>
                    <a:clrFrom>
                      <a:srgbClr val="FFFFFF"/>
                    </a:clrFrom>
                    <a:clrTo>
                      <a:srgbClr val="FFFFFF">
                        <a:alpha val="0"/>
                      </a:srgbClr>
                    </a:clrTo>
                  </a:clrChange>
                </a:blip>
                <a:srcRect l="4657" t="43713" r="4657" b="14181"/>
                <a:stretch>
                  <a:fillRect/>
                </a:stretch>
              </p:blipFill>
              <p:spPr bwMode="auto">
                <a:xfrm>
                  <a:off x="1760214" y="2667000"/>
                  <a:ext cx="982986" cy="137162"/>
                </a:xfrm>
                <a:prstGeom prst="rect">
                  <a:avLst/>
                </a:prstGeom>
                <a:noFill/>
              </p:spPr>
            </p:pic>
            <p:pic>
              <p:nvPicPr>
                <p:cNvPr id="1042" name="Picture 18" descr="X:\Research\_PRF Progress Report\Nugget\2M1NN Side.eps"/>
                <p:cNvPicPr>
                  <a:picLocks noChangeAspect="1" noChangeArrowheads="1"/>
                </p:cNvPicPr>
                <p:nvPr/>
              </p:nvPicPr>
              <p:blipFill>
                <a:blip r:embed="rId7">
                  <a:clrChange>
                    <a:clrFrom>
                      <a:srgbClr val="FFFFFF"/>
                    </a:clrFrom>
                    <a:clrTo>
                      <a:srgbClr val="FFFFFF">
                        <a:alpha val="0"/>
                      </a:srgbClr>
                    </a:clrTo>
                  </a:clrChange>
                </a:blip>
                <a:srcRect l="4965" t="14653" r="4350" b="5504"/>
                <a:stretch>
                  <a:fillRect/>
                </a:stretch>
              </p:blipFill>
              <p:spPr bwMode="auto">
                <a:xfrm>
                  <a:off x="7010400" y="2935879"/>
                  <a:ext cx="1035424" cy="818707"/>
                </a:xfrm>
                <a:prstGeom prst="rect">
                  <a:avLst/>
                </a:prstGeom>
                <a:noFill/>
              </p:spPr>
            </p:pic>
            <p:pic>
              <p:nvPicPr>
                <p:cNvPr id="1043" name="Picture 19" descr="X:\Research\_PRF Progress Report\Nugget\2M1NN Top.eps"/>
                <p:cNvPicPr>
                  <a:picLocks noChangeAspect="1" noChangeArrowheads="1"/>
                </p:cNvPicPr>
                <p:nvPr/>
              </p:nvPicPr>
              <p:blipFill>
                <a:blip r:embed="rId8">
                  <a:clrChange>
                    <a:clrFrom>
                      <a:srgbClr val="FFFFFF"/>
                    </a:clrFrom>
                    <a:clrTo>
                      <a:srgbClr val="FFFFFF">
                        <a:alpha val="0"/>
                      </a:srgbClr>
                    </a:clrTo>
                  </a:clrChange>
                </a:blip>
                <a:srcRect l="4965" t="28114" r="4350" b="9070"/>
                <a:stretch>
                  <a:fillRect/>
                </a:stretch>
              </p:blipFill>
              <p:spPr bwMode="auto">
                <a:xfrm>
                  <a:off x="7010400" y="2514600"/>
                  <a:ext cx="1048507" cy="353569"/>
                </a:xfrm>
                <a:prstGeom prst="rect">
                  <a:avLst/>
                </a:prstGeom>
                <a:noFill/>
              </p:spPr>
            </p:pic>
          </p:grpSp>
          <p:pic>
            <p:nvPicPr>
              <p:cNvPr id="16" name="Picture 15" descr="legend.emf"/>
              <p:cNvPicPr preferRelativeResize="0">
                <a:picLocks noChangeAspect="1"/>
              </p:cNvPicPr>
              <p:nvPr/>
            </p:nvPicPr>
            <p:blipFill>
              <a:blip r:embed="rId9"/>
              <a:srcRect t="-21135" r="5138" b="26288"/>
              <a:stretch>
                <a:fillRect/>
              </a:stretch>
            </p:blipFill>
            <p:spPr>
              <a:xfrm>
                <a:off x="4277603" y="4267200"/>
                <a:ext cx="4028197" cy="304800"/>
              </a:xfrm>
              <a:prstGeom prst="rect">
                <a:avLst/>
              </a:prstGeom>
            </p:spPr>
          </p:pic>
        </p:grpSp>
        <p:sp>
          <p:nvSpPr>
            <p:cNvPr id="19" name="TextBox 18"/>
            <p:cNvSpPr txBox="1"/>
            <p:nvPr/>
          </p:nvSpPr>
          <p:spPr>
            <a:xfrm>
              <a:off x="1371600" y="3654623"/>
              <a:ext cx="543739" cy="307777"/>
            </a:xfrm>
            <a:prstGeom prst="rect">
              <a:avLst/>
            </a:prstGeom>
            <a:noFill/>
          </p:spPr>
          <p:txBody>
            <a:bodyPr wrap="none" rtlCol="0">
              <a:spAutoFit/>
            </a:bodyPr>
            <a:lstStyle/>
            <a:p>
              <a:r>
                <a:rPr lang="en-US" sz="1400" dirty="0" smtClean="0">
                  <a:latin typeface="Arial" pitchFamily="34" charset="0"/>
                  <a:cs typeface="Arial" pitchFamily="34" charset="0"/>
                </a:rPr>
                <a:t>2NN</a:t>
              </a:r>
              <a:endParaRPr lang="en-US" sz="1400" dirty="0">
                <a:latin typeface="Arial" pitchFamily="34" charset="0"/>
                <a:cs typeface="Arial" pitchFamily="34" charset="0"/>
              </a:endParaRPr>
            </a:p>
          </p:txBody>
        </p:sp>
        <p:sp>
          <p:nvSpPr>
            <p:cNvPr id="20" name="TextBox 19"/>
            <p:cNvSpPr txBox="1"/>
            <p:nvPr/>
          </p:nvSpPr>
          <p:spPr>
            <a:xfrm>
              <a:off x="4038600" y="3654623"/>
              <a:ext cx="543739" cy="307777"/>
            </a:xfrm>
            <a:prstGeom prst="rect">
              <a:avLst/>
            </a:prstGeom>
            <a:noFill/>
          </p:spPr>
          <p:txBody>
            <a:bodyPr wrap="none" rtlCol="0">
              <a:spAutoFit/>
            </a:bodyPr>
            <a:lstStyle/>
            <a:p>
              <a:r>
                <a:rPr lang="en-US" sz="1400" dirty="0" smtClean="0">
                  <a:latin typeface="Arial" pitchFamily="34" charset="0"/>
                  <a:cs typeface="Arial" pitchFamily="34" charset="0"/>
                </a:rPr>
                <a:t>1NN</a:t>
              </a:r>
              <a:endParaRPr lang="en-US" sz="1400" dirty="0">
                <a:latin typeface="Arial" pitchFamily="34" charset="0"/>
                <a:cs typeface="Arial" pitchFamily="34" charset="0"/>
              </a:endParaRPr>
            </a:p>
          </p:txBody>
        </p:sp>
        <p:sp>
          <p:nvSpPr>
            <p:cNvPr id="21" name="TextBox 20"/>
            <p:cNvSpPr txBox="1"/>
            <p:nvPr/>
          </p:nvSpPr>
          <p:spPr>
            <a:xfrm>
              <a:off x="6446795" y="3654623"/>
              <a:ext cx="792205" cy="307777"/>
            </a:xfrm>
            <a:prstGeom prst="rect">
              <a:avLst/>
            </a:prstGeom>
            <a:noFill/>
          </p:spPr>
          <p:txBody>
            <a:bodyPr wrap="none" rtlCol="0">
              <a:spAutoFit/>
            </a:bodyPr>
            <a:lstStyle/>
            <a:p>
              <a:r>
                <a:rPr lang="en-US" sz="1400" dirty="0" smtClean="0">
                  <a:latin typeface="Arial" pitchFamily="34" charset="0"/>
                  <a:cs typeface="Arial" pitchFamily="34" charset="0"/>
                </a:rPr>
                <a:t>2M1NN</a:t>
              </a:r>
              <a:endParaRPr lang="en-US" sz="1400" dirty="0">
                <a:latin typeface="Arial" pitchFamily="34" charset="0"/>
                <a:cs typeface="Arial" pitchFamily="34" charset="0"/>
              </a:endParaRPr>
            </a:p>
          </p:txBody>
        </p:sp>
      </p:grpSp>
      <p:pic>
        <p:nvPicPr>
          <p:cNvPr id="23" name="Picture 22" descr="QYs.emf"/>
          <p:cNvPicPr preferRelativeResize="0">
            <a:picLocks noChangeAspect="1"/>
          </p:cNvPicPr>
          <p:nvPr/>
        </p:nvPicPr>
        <p:blipFill>
          <a:blip r:embed="rId10"/>
          <a:stretch>
            <a:fillRect/>
          </a:stretch>
        </p:blipFill>
        <p:spPr>
          <a:xfrm>
            <a:off x="228600" y="4517136"/>
            <a:ext cx="2389632" cy="220332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TotalTime>
  <Words>165</Words>
  <Application>Microsoft Office PowerPoint</Application>
  <PresentationFormat>On-screen Show (4:3)</PresentationFormat>
  <Paragraphs>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Case Western Reserve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Aaron</dc:creator>
  <cp:lastModifiedBy> Carlos E. Crespo</cp:lastModifiedBy>
  <cp:revision>53</cp:revision>
  <dcterms:created xsi:type="dcterms:W3CDTF">2010-09-27T19:09:24Z</dcterms:created>
  <dcterms:modified xsi:type="dcterms:W3CDTF">2010-09-30T19:50:55Z</dcterms:modified>
</cp:coreProperties>
</file>