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B8EEC-8EAA-4455-843A-6DFD30F1D77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58978-DF6F-4139-899B-74C255B8B7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58978-DF6F-4139-899B-74C255B8B7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F294-5483-4436-ABFB-F0E991B71803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182A2-D930-4BD0-9D41-E7C63605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7" descr="EIU 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992" y="35025"/>
            <a:ext cx="848139" cy="8128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029900" y="20508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Novel Organic-Inorganic Hybrid Cage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Architectures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29900" y="543025"/>
            <a:ext cx="6906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Radu F. Semeniuc, Department of Chemistry, Eastern Illinois University</a:t>
            </a:r>
            <a:endParaRPr lang="en-US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578" y="1019540"/>
            <a:ext cx="902486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  The synthesis of hybrid organic-inorganic architectures witnessed an increased interest during the last</a:t>
            </a:r>
          </a:p>
          <a:p>
            <a:r>
              <a:rPr lang="en-US" sz="1600" b="1" dirty="0" smtClean="0"/>
              <a:t>decade, due to their potential applications as gas storage, separation and purification materials, as well </a:t>
            </a:r>
            <a:r>
              <a:rPr lang="en-US" sz="1600" b="1" dirty="0" smtClean="0"/>
              <a:t>as heterogeneous </a:t>
            </a:r>
            <a:r>
              <a:rPr lang="en-US" sz="1600" b="1" dirty="0" smtClean="0"/>
              <a:t>catalysts. </a:t>
            </a:r>
          </a:p>
          <a:p>
            <a:r>
              <a:rPr lang="en-US" sz="1600" b="1" dirty="0" smtClean="0"/>
              <a:t>   We used a supramolecular approach toward the synthesis of these compounds, making use of a</a:t>
            </a:r>
          </a:p>
          <a:p>
            <a:r>
              <a:rPr lang="en-US" sz="1600" b="1" dirty="0" smtClean="0"/>
              <a:t>combination of covalent </a:t>
            </a:r>
            <a:r>
              <a:rPr lang="en-US" sz="1600" b="1" dirty="0" smtClean="0"/>
              <a:t>(ligand – metal donor</a:t>
            </a:r>
            <a:r>
              <a:rPr lang="en-US" sz="1600" b="1" dirty="0" smtClean="0"/>
              <a:t>) bonds and non-covalent interactions (hydrogen bonding and π-π </a:t>
            </a:r>
            <a:r>
              <a:rPr lang="en-US" sz="1600" b="1" dirty="0" smtClean="0"/>
              <a:t>stacking interactions</a:t>
            </a:r>
            <a:r>
              <a:rPr lang="en-US" sz="1600" b="1" dirty="0" smtClean="0"/>
              <a:t>).</a:t>
            </a:r>
          </a:p>
          <a:p>
            <a:r>
              <a:rPr lang="en-US" sz="1600" b="1" dirty="0" smtClean="0"/>
              <a:t>   We were successful in preparing new metal containing </a:t>
            </a:r>
            <a:r>
              <a:rPr lang="en-US" sz="1600" b="1" dirty="0" err="1" smtClean="0"/>
              <a:t>macrocyclic</a:t>
            </a:r>
            <a:r>
              <a:rPr lang="en-US" sz="1600" b="1" dirty="0" smtClean="0"/>
              <a:t> compounds that in solid state self-</a:t>
            </a:r>
          </a:p>
          <a:p>
            <a:r>
              <a:rPr lang="en-US" sz="1600" b="1" dirty="0" smtClean="0"/>
              <a:t>assemble in chains, sheets or 3D complex networks. Further, using the interplay between hydrogen </a:t>
            </a:r>
          </a:p>
          <a:p>
            <a:r>
              <a:rPr lang="en-US" sz="1600" b="1" dirty="0" smtClean="0"/>
              <a:t>bonding and π-π stacking interactions we were also able to prepare a representative of </a:t>
            </a:r>
            <a:r>
              <a:rPr lang="en-US" sz="1600" b="1" dirty="0" smtClean="0"/>
              <a:t>a </a:t>
            </a:r>
            <a:r>
              <a:rPr lang="en-US" sz="1600" b="1" dirty="0" smtClean="0"/>
              <a:t>rare class of </a:t>
            </a:r>
          </a:p>
          <a:p>
            <a:r>
              <a:rPr lang="en-US" sz="1600" b="1" dirty="0" smtClean="0"/>
              <a:t>compounds, a [4]</a:t>
            </a:r>
            <a:r>
              <a:rPr lang="en-US" sz="1600" b="1" dirty="0" err="1" smtClean="0"/>
              <a:t>pseudorotaxane</a:t>
            </a:r>
            <a:r>
              <a:rPr lang="en-US" sz="1600" b="1" dirty="0" smtClean="0"/>
              <a:t> containing different crown ethers threaded by one axle having different </a:t>
            </a:r>
            <a:r>
              <a:rPr lang="en-US" sz="1600" b="1" dirty="0" smtClean="0"/>
              <a:t> recognition </a:t>
            </a:r>
            <a:r>
              <a:rPr lang="en-US" sz="1600" b="1" dirty="0" smtClean="0"/>
              <a:t>sites.</a:t>
            </a:r>
          </a:p>
          <a:p>
            <a:r>
              <a:rPr lang="en-GB" sz="1600" b="1" dirty="0" smtClean="0"/>
              <a:t>   These compounds </a:t>
            </a:r>
            <a:r>
              <a:rPr lang="en-GB" sz="1600" b="1" dirty="0" smtClean="0"/>
              <a:t>are the starting point toward more </a:t>
            </a:r>
            <a:r>
              <a:rPr lang="en-GB" sz="1600" b="1" dirty="0" smtClean="0"/>
              <a:t>complex </a:t>
            </a:r>
            <a:r>
              <a:rPr lang="en-GB" sz="1600" b="1" dirty="0" smtClean="0"/>
              <a:t> hybrid architectures</a:t>
            </a:r>
            <a:r>
              <a:rPr lang="en-US" sz="1600" b="1" dirty="0" smtClean="0"/>
              <a:t>.</a:t>
            </a:r>
            <a:endParaRPr lang="en-US" sz="1600" b="1" dirty="0" smtClean="0"/>
          </a:p>
          <a:p>
            <a:endParaRPr lang="en-US" sz="1600" b="1" dirty="0"/>
          </a:p>
        </p:txBody>
      </p:sp>
      <p:pic>
        <p:nvPicPr>
          <p:cNvPr id="1030" name="Picture 6" descr="C:\Documents and Settings\rsemeniuc\My Documents\WORK\EIU\RESEARCH\STRUCTURES\Dithiolates\Dithiophosphonates\A-Sh-PS2_SnPh2\SFill_chain-01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99" t="15876" r="1257" b="15796"/>
          <a:stretch>
            <a:fillRect/>
          </a:stretch>
        </p:blipFill>
        <p:spPr bwMode="auto">
          <a:xfrm>
            <a:off x="19250" y="4800600"/>
            <a:ext cx="3410919" cy="1447800"/>
          </a:xfrm>
          <a:prstGeom prst="rect">
            <a:avLst/>
          </a:prstGeom>
          <a:noFill/>
        </p:spPr>
      </p:pic>
      <p:pic>
        <p:nvPicPr>
          <p:cNvPr id="1031" name="Picture 7" descr="C:\Documents and Settings\rsemeniuc\My Documents\WORK\EIU\RESEARCH\STRUCTURES\Q-SO2-pz\Q-pz\Figures\cryst_pack-01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15" t="14488" r="5380" b="11826"/>
          <a:stretch>
            <a:fillRect/>
          </a:stretch>
        </p:blipFill>
        <p:spPr bwMode="auto">
          <a:xfrm>
            <a:off x="3749660" y="4648200"/>
            <a:ext cx="2680448" cy="1752600"/>
          </a:xfrm>
          <a:prstGeom prst="rect">
            <a:avLst/>
          </a:prstGeom>
          <a:noFill/>
        </p:spPr>
      </p:pic>
      <p:pic>
        <p:nvPicPr>
          <p:cNvPr id="1033" name="Picture 9" descr="C:\Documents and Settings\rsemeniuc\My Documents\WORK\EIU\RESEARCH\STRUCTURES\Rotaxanes\temp-[4]R-C3-NH2-Pr-i\nugget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016" t="1566" r="7073" b="1188"/>
          <a:stretch>
            <a:fillRect/>
          </a:stretch>
        </p:blipFill>
        <p:spPr bwMode="auto">
          <a:xfrm>
            <a:off x="6740172" y="4548826"/>
            <a:ext cx="2356701" cy="19513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174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Radu F. Semeniuc</dc:creator>
  <cp:lastModifiedBy>Radu F. Semeniuc</cp:lastModifiedBy>
  <cp:revision>28</cp:revision>
  <dcterms:created xsi:type="dcterms:W3CDTF">2009-09-28T00:20:18Z</dcterms:created>
  <dcterms:modified xsi:type="dcterms:W3CDTF">2010-09-30T17:48:40Z</dcterms:modified>
</cp:coreProperties>
</file>