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Default Extension="pdf" ContentType="application/pdf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6E005F"/>
    <a:srgbClr val="712180"/>
    <a:srgbClr val="A50000"/>
    <a:srgbClr val="1D0396"/>
    <a:srgbClr val="132FCE"/>
    <a:srgbClr val="5A04CE"/>
    <a:srgbClr val="007300"/>
    <a:srgbClr val="009500"/>
    <a:srgbClr val="07671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napVertSplitter="1" vertBarState="minimized">
    <p:restoredLeft sz="15620"/>
    <p:restoredTop sz="94660"/>
  </p:normalViewPr>
  <p:slideViewPr>
    <p:cSldViewPr snapToGrid="0" snapToObjects="1">
      <p:cViewPr varScale="1">
        <p:scale>
          <a:sx n="133" d="100"/>
          <a:sy n="133" d="100"/>
        </p:scale>
        <p:origin x="-278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17245-7AEF-DF4D-B49E-8ABA39B1BFB0}" type="datetimeFigureOut">
              <a:rPr lang="en-US" smtClean="0"/>
              <a:t>9/30/10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2C30A-A040-1645-AC10-F6CB3998D9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17245-7AEF-DF4D-B49E-8ABA39B1BFB0}" type="datetimeFigureOut">
              <a:rPr lang="en-US" smtClean="0"/>
              <a:t>9/30/10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2C30A-A040-1645-AC10-F6CB3998D9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17245-7AEF-DF4D-B49E-8ABA39B1BFB0}" type="datetimeFigureOut">
              <a:rPr lang="en-US" smtClean="0"/>
              <a:t>9/30/10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2C30A-A040-1645-AC10-F6CB3998D9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17245-7AEF-DF4D-B49E-8ABA39B1BFB0}" type="datetimeFigureOut">
              <a:rPr lang="en-US" smtClean="0"/>
              <a:t>9/30/10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2C30A-A040-1645-AC10-F6CB3998D9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17245-7AEF-DF4D-B49E-8ABA39B1BFB0}" type="datetimeFigureOut">
              <a:rPr lang="en-US" smtClean="0"/>
              <a:t>9/30/10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2C30A-A040-1645-AC10-F6CB3998D9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17245-7AEF-DF4D-B49E-8ABA39B1BFB0}" type="datetimeFigureOut">
              <a:rPr lang="en-US" smtClean="0"/>
              <a:t>9/30/10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2C30A-A040-1645-AC10-F6CB3998D9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17245-7AEF-DF4D-B49E-8ABA39B1BFB0}" type="datetimeFigureOut">
              <a:rPr lang="en-US" smtClean="0"/>
              <a:t>9/30/10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2C30A-A040-1645-AC10-F6CB3998D9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17245-7AEF-DF4D-B49E-8ABA39B1BFB0}" type="datetimeFigureOut">
              <a:rPr lang="en-US" smtClean="0"/>
              <a:t>9/30/10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2C30A-A040-1645-AC10-F6CB3998D9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17245-7AEF-DF4D-B49E-8ABA39B1BFB0}" type="datetimeFigureOut">
              <a:rPr lang="en-US" smtClean="0"/>
              <a:t>9/30/10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2C30A-A040-1645-AC10-F6CB3998D9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17245-7AEF-DF4D-B49E-8ABA39B1BFB0}" type="datetimeFigureOut">
              <a:rPr lang="en-US" smtClean="0"/>
              <a:t>9/30/10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2C30A-A040-1645-AC10-F6CB3998D9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17245-7AEF-DF4D-B49E-8ABA39B1BFB0}" type="datetimeFigureOut">
              <a:rPr lang="en-US" smtClean="0"/>
              <a:t>9/30/10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2C30A-A040-1645-AC10-F6CB3998D9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gradFill flip="none" rotWithShape="1">
          <a:gsLst>
            <a:gs pos="99000">
              <a:srgbClr val="712180"/>
            </a:gs>
            <a:gs pos="100000">
              <a:srgbClr val="FFFFFF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117245-7AEF-DF4D-B49E-8ABA39B1BFB0}" type="datetimeFigureOut">
              <a:rPr lang="en-US" smtClean="0"/>
              <a:t>9/30/10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22C30A-A040-1645-AC10-F6CB3998D92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df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gradFill flip="none" rotWithShape="1">
          <a:gsLst>
            <a:gs pos="99000">
              <a:srgbClr val="6E005F"/>
            </a:gs>
            <a:gs pos="100000">
              <a:srgbClr val="FFFFFF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pharm II.jpg"/>
          <p:cNvPicPr>
            <a:picLocks noChangeAspect="1"/>
          </p:cNvPicPr>
          <p:nvPr/>
        </p:nvPicPr>
        <p:blipFill>
          <a:blip r:embed="rId2">
            <a:lum bright="11000" contrast="7000"/>
            <a:alphaModFix amt="15000"/>
          </a:blip>
          <a:stretch>
            <a:fillRect/>
          </a:stretch>
        </p:blipFill>
        <p:spPr>
          <a:xfrm>
            <a:off x="-1" y="0"/>
            <a:ext cx="9154617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0246" y="681173"/>
            <a:ext cx="80972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FF00"/>
                </a:solidFill>
                <a:latin typeface="Arial"/>
                <a:cs typeface="Arial"/>
              </a:rPr>
              <a:t>Synthesis and Application of C</a:t>
            </a:r>
            <a:r>
              <a:rPr lang="en-US" baseline="-25000" dirty="0">
                <a:solidFill>
                  <a:srgbClr val="FFFF00"/>
                </a:solidFill>
                <a:latin typeface="Arial"/>
                <a:cs typeface="Arial"/>
              </a:rPr>
              <a:t>2</a:t>
            </a:r>
            <a:r>
              <a:rPr lang="en-US" dirty="0">
                <a:solidFill>
                  <a:srgbClr val="FFFF00"/>
                </a:solidFill>
                <a:latin typeface="Arial"/>
                <a:cs typeface="Arial"/>
              </a:rPr>
              <a:t>-</a:t>
            </a:r>
            <a:r>
              <a:rPr lang="en-US" dirty="0" smtClean="0">
                <a:solidFill>
                  <a:srgbClr val="FFFF00"/>
                </a:solidFill>
                <a:latin typeface="Arial"/>
                <a:cs typeface="Arial"/>
              </a:rPr>
              <a:t>Chiral </a:t>
            </a:r>
            <a:r>
              <a:rPr lang="en-US" dirty="0" err="1" smtClean="0">
                <a:solidFill>
                  <a:srgbClr val="FFFF00"/>
                </a:solidFill>
                <a:latin typeface="Arial"/>
                <a:cs typeface="Arial"/>
              </a:rPr>
              <a:t>Phosphinines</a:t>
            </a:r>
            <a:r>
              <a:rPr lang="en-US" dirty="0" smtClean="0">
                <a:solidFill>
                  <a:srgbClr val="FFFF00"/>
                </a:solidFill>
                <a:latin typeface="Arial"/>
                <a:cs typeface="Arial"/>
              </a:rPr>
              <a:t> to </a:t>
            </a:r>
            <a:r>
              <a:rPr lang="en-US" dirty="0">
                <a:solidFill>
                  <a:srgbClr val="FFFF00"/>
                </a:solidFill>
                <a:latin typeface="Arial"/>
                <a:cs typeface="Arial"/>
              </a:rPr>
              <a:t>Asymmetric Catalysis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32033" y="1059039"/>
            <a:ext cx="65937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FF00"/>
                </a:solidFill>
                <a:latin typeface="Arial"/>
                <a:cs typeface="Arial"/>
              </a:rPr>
              <a:t>Charles M. Garner, Department of Chemistry, Baylor University, Waco, TX 76798</a:t>
            </a:r>
            <a:endParaRPr lang="en-US" sz="1400" dirty="0">
              <a:solidFill>
                <a:srgbClr val="FFFF00"/>
              </a:solidFill>
              <a:latin typeface="Arial"/>
              <a:cs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00246" y="1680492"/>
            <a:ext cx="828900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i="1" dirty="0" smtClean="0">
                <a:solidFill>
                  <a:srgbClr val="FFFF00"/>
                </a:solidFill>
              </a:rPr>
              <a:t>  The efficient synthesis of new pharmaceuticals requires the ability to produce both the right- and left-handed forms of complex molecules easily.  Many such processes rely on metal catalysts that include </a:t>
            </a:r>
            <a:r>
              <a:rPr lang="en-US" sz="1600" i="1" dirty="0" err="1" smtClean="0">
                <a:solidFill>
                  <a:srgbClr val="FFFF00"/>
                </a:solidFill>
              </a:rPr>
              <a:t>chiral</a:t>
            </a:r>
            <a:r>
              <a:rPr lang="en-US" sz="1600" i="1" dirty="0" smtClean="0">
                <a:solidFill>
                  <a:srgbClr val="FFFF00"/>
                </a:solidFill>
              </a:rPr>
              <a:t> phosphorus </a:t>
            </a:r>
            <a:r>
              <a:rPr lang="en-US" sz="1600" i="1" dirty="0" err="1" smtClean="0">
                <a:solidFill>
                  <a:srgbClr val="FFFF00"/>
                </a:solidFill>
              </a:rPr>
              <a:t>ligands</a:t>
            </a:r>
            <a:r>
              <a:rPr lang="en-US" sz="1600" i="1" dirty="0" smtClean="0">
                <a:solidFill>
                  <a:srgbClr val="FFFF00"/>
                </a:solidFill>
              </a:rPr>
              <a:t>.  Two rather unusual phosphorus </a:t>
            </a:r>
            <a:r>
              <a:rPr lang="en-US" sz="1600" i="1" dirty="0" err="1" smtClean="0">
                <a:solidFill>
                  <a:srgbClr val="FFFF00"/>
                </a:solidFill>
              </a:rPr>
              <a:t>ligands</a:t>
            </a:r>
            <a:r>
              <a:rPr lang="en-US" sz="1600" i="1" dirty="0" smtClean="0">
                <a:solidFill>
                  <a:srgbClr val="FFFF00"/>
                </a:solidFill>
              </a:rPr>
              <a:t> are the </a:t>
            </a:r>
            <a:r>
              <a:rPr lang="en-US" sz="1600" i="1" dirty="0" err="1" smtClean="0">
                <a:solidFill>
                  <a:srgbClr val="FFFF00"/>
                </a:solidFill>
              </a:rPr>
              <a:t>phosphinines</a:t>
            </a:r>
            <a:r>
              <a:rPr lang="en-US" sz="1600" i="1" dirty="0" smtClean="0">
                <a:solidFill>
                  <a:srgbClr val="FFFF00"/>
                </a:solidFill>
              </a:rPr>
              <a:t> (e.g., 1) and the </a:t>
            </a:r>
            <a:r>
              <a:rPr lang="en-US" sz="1600" i="1" dirty="0" err="1" smtClean="0">
                <a:solidFill>
                  <a:srgbClr val="FFFF00"/>
                </a:solidFill>
              </a:rPr>
              <a:t>phosphabarrelenes</a:t>
            </a:r>
            <a:r>
              <a:rPr lang="en-US" sz="1600" i="1" dirty="0" smtClean="0">
                <a:solidFill>
                  <a:srgbClr val="FFFF00"/>
                </a:solidFill>
              </a:rPr>
              <a:t> (e.g., 2), both known to give highly active </a:t>
            </a:r>
            <a:r>
              <a:rPr lang="en-US" sz="1600" i="1" dirty="0" err="1" smtClean="0">
                <a:solidFill>
                  <a:srgbClr val="FFFF00"/>
                </a:solidFill>
              </a:rPr>
              <a:t>hydroformylation</a:t>
            </a:r>
            <a:r>
              <a:rPr lang="en-US" sz="1600" i="1" dirty="0" smtClean="0">
                <a:solidFill>
                  <a:srgbClr val="FFFF00"/>
                </a:solidFill>
              </a:rPr>
              <a:t> catalysts.  We have developed two such </a:t>
            </a:r>
            <a:r>
              <a:rPr lang="en-US" sz="1600" i="1" dirty="0" err="1" smtClean="0">
                <a:solidFill>
                  <a:srgbClr val="FFFF00"/>
                </a:solidFill>
              </a:rPr>
              <a:t>ligands</a:t>
            </a:r>
            <a:r>
              <a:rPr lang="en-US" sz="1600" i="1" dirty="0" smtClean="0">
                <a:solidFill>
                  <a:srgbClr val="FFFF00"/>
                </a:solidFill>
              </a:rPr>
              <a:t> based on (+)-camphor.</a:t>
            </a:r>
            <a:endParaRPr lang="en-US" sz="1600" i="1" dirty="0">
              <a:solidFill>
                <a:srgbClr val="FFFF00"/>
              </a:solidFill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3"/>
              <a:stretch>
                <a:fillRect/>
              </a:stretch>
            </p:blipFill>
          </mc:Choice>
          <mc:Fallback>
            <p:blipFill>
              <a:blip r:embed="rId4"/>
              <a:stretch>
                <a:fillRect/>
              </a:stretch>
            </p:blipFill>
          </mc:Fallback>
        </mc:AlternateContent>
        <p:spPr>
          <a:xfrm>
            <a:off x="946006" y="3128055"/>
            <a:ext cx="7218075" cy="29958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FFFFFF"/>
      </a:dk1>
      <a:lt1>
        <a:srgbClr val="000000"/>
      </a:lt1>
      <a:dk2>
        <a:srgbClr val="212C28"/>
      </a:dk2>
      <a:lt2>
        <a:srgbClr val="7C9BA5"/>
      </a:lt2>
      <a:accent1>
        <a:srgbClr val="F2D908"/>
      </a:accent1>
      <a:accent2>
        <a:srgbClr val="9DE61E"/>
      </a:accent2>
      <a:accent3>
        <a:srgbClr val="0D8BE6"/>
      </a:accent3>
      <a:accent4>
        <a:srgbClr val="C61B1B"/>
      </a:accent4>
      <a:accent5>
        <a:srgbClr val="E26F08"/>
      </a:accent5>
      <a:accent6>
        <a:srgbClr val="8D35D1"/>
      </a:accent6>
      <a:hlink>
        <a:srgbClr val="ECBF0B"/>
      </a:hlink>
      <a:folHlink>
        <a:srgbClr val="F4E5A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113</Words>
  <Application>Microsoft Macintosh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Charles Garner</dc:creator>
  <cp:lastModifiedBy>Charles Garner</cp:lastModifiedBy>
  <cp:revision>6</cp:revision>
  <dcterms:created xsi:type="dcterms:W3CDTF">2010-10-01T03:32:47Z</dcterms:created>
  <dcterms:modified xsi:type="dcterms:W3CDTF">2010-10-01T05:07:08Z</dcterms:modified>
</cp:coreProperties>
</file>