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7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image" Target="../media/image3.emf"/><Relationship Id="rId7" Type="http://schemas.openxmlformats.org/officeDocument/2006/relationships/image" Target="../media/image7.emf"/><Relationship Id="rId2" Type="http://schemas.openxmlformats.org/officeDocument/2006/relationships/image" Target="../media/image2.emf"/><Relationship Id="rId1" Type="http://schemas.openxmlformats.org/officeDocument/2006/relationships/image" Target="../media/image1.emf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emf"/><Relationship Id="rId9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78373-C7B8-4C4C-8C91-4BB44496AEB5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A6CE4-0A94-490C-8731-0F279887E4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78373-C7B8-4C4C-8C91-4BB44496AEB5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A6CE4-0A94-490C-8731-0F279887E4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78373-C7B8-4C4C-8C91-4BB44496AEB5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A6CE4-0A94-490C-8731-0F279887E4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78373-C7B8-4C4C-8C91-4BB44496AEB5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A6CE4-0A94-490C-8731-0F279887E4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78373-C7B8-4C4C-8C91-4BB44496AEB5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A6CE4-0A94-490C-8731-0F279887E4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78373-C7B8-4C4C-8C91-4BB44496AEB5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A6CE4-0A94-490C-8731-0F279887E4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78373-C7B8-4C4C-8C91-4BB44496AEB5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A6CE4-0A94-490C-8731-0F279887E4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78373-C7B8-4C4C-8C91-4BB44496AEB5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A6CE4-0A94-490C-8731-0F279887E4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78373-C7B8-4C4C-8C91-4BB44496AEB5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A6CE4-0A94-490C-8731-0F279887E4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78373-C7B8-4C4C-8C91-4BB44496AEB5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A6CE4-0A94-490C-8731-0F279887E4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78373-C7B8-4C4C-8C91-4BB44496AEB5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A6CE4-0A94-490C-8731-0F279887E4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578373-C7B8-4C4C-8C91-4BB44496AEB5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A6CE4-0A94-490C-8731-0F279887E4D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3.bin"/><Relationship Id="rId10" Type="http://schemas.openxmlformats.org/officeDocument/2006/relationships/oleObject" Target="../embeddings/Microsoft_Office_Word_97_-_2003_Document1.doc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3140"/>
            <a:ext cx="8610600" cy="1510860"/>
          </a:xfrm>
        </p:spPr>
        <p:txBody>
          <a:bodyPr>
            <a:noAutofit/>
          </a:bodyPr>
          <a:lstStyle/>
          <a:p>
            <a:pPr>
              <a:spcAft>
                <a:spcPts val="3600"/>
              </a:spcAft>
            </a:pPr>
            <a:r>
              <a:rPr lang="en-US" sz="2600" b="1" dirty="0">
                <a:latin typeface="Arial" pitchFamily="34" charset="0"/>
                <a:cs typeface="Arial" pitchFamily="34" charset="0"/>
              </a:rPr>
              <a:t>New opportunities in the synthesis of 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600" b="1" dirty="0" smtClean="0">
                <a:latin typeface="Arial" pitchFamily="34" charset="0"/>
                <a:cs typeface="Arial" pitchFamily="34" charset="0"/>
              </a:rPr>
            </a:b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ultra-large-pore 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ordered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mesoporous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materials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200" dirty="0" smtClean="0">
                <a:latin typeface="Arial" pitchFamily="34" charset="0"/>
                <a:cs typeface="Arial" pitchFamily="34" charset="0"/>
              </a:rPr>
            </a:br>
            <a:r>
              <a:rPr lang="en-US" sz="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/>
            </a:r>
            <a:br>
              <a:rPr lang="en-US" sz="3200" dirty="0">
                <a:latin typeface="Arial" pitchFamily="34" charset="0"/>
                <a:cs typeface="Arial" pitchFamily="34" charset="0"/>
              </a:rPr>
            </a:br>
            <a:r>
              <a:rPr lang="en-US" sz="2000" dirty="0" smtClean="0">
                <a:latin typeface="Arial" pitchFamily="34" charset="0"/>
                <a:cs typeface="Arial" pitchFamily="34" charset="0"/>
              </a:rPr>
              <a:t>Michal Kruk, Department of Chemistry, College of Staten Island and Graduate Center, City University of New York, Staten Island, NY 10314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own Arrow 3"/>
          <p:cNvSpPr/>
          <p:nvPr/>
        </p:nvSpPr>
        <p:spPr>
          <a:xfrm rot="10800000">
            <a:off x="685800" y="1828800"/>
            <a:ext cx="381000" cy="4800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1530" y="1905000"/>
            <a:ext cx="738664" cy="46482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dirty="0" smtClean="0"/>
              <a:t>Extent of </a:t>
            </a:r>
            <a:r>
              <a:rPr lang="en-US" dirty="0" err="1" smtClean="0"/>
              <a:t>solubilization</a:t>
            </a:r>
            <a:r>
              <a:rPr lang="en-US" dirty="0" smtClean="0"/>
              <a:t> in </a:t>
            </a:r>
            <a:r>
              <a:rPr lang="en-US" dirty="0" err="1" smtClean="0"/>
              <a:t>EO</a:t>
            </a:r>
            <a:r>
              <a:rPr lang="en-US" baseline="-25000" dirty="0" err="1" smtClean="0"/>
              <a:t>m</a:t>
            </a:r>
            <a:r>
              <a:rPr lang="en-US" dirty="0" err="1" smtClean="0"/>
              <a:t>PO</a:t>
            </a:r>
            <a:r>
              <a:rPr lang="en-US" baseline="-25000" dirty="0" err="1" smtClean="0"/>
              <a:t>n</a:t>
            </a:r>
            <a:r>
              <a:rPr lang="en-US" dirty="0" err="1" smtClean="0"/>
              <a:t>EO</a:t>
            </a:r>
            <a:r>
              <a:rPr lang="en-US" baseline="-25000" dirty="0" err="1" smtClean="0"/>
              <a:t>m</a:t>
            </a:r>
            <a:r>
              <a:rPr lang="en-US" dirty="0" smtClean="0"/>
              <a:t> surfactants (experimental or extrapolated) </a:t>
            </a:r>
            <a:endParaRPr lang="en-US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066800" y="5867400"/>
          <a:ext cx="835025" cy="728663"/>
        </p:xfrm>
        <a:graphic>
          <a:graphicData uri="http://schemas.openxmlformats.org/presentationml/2006/ole">
            <p:oleObj spid="_x0000_s1026" name="CS ChemDraw Drawing" r:id="rId3" imgW="1112040" imgH="972360" progId="ChemDraw.Document.6.0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1905000" y="6477000"/>
          <a:ext cx="412750" cy="174625"/>
        </p:xfrm>
        <a:graphic>
          <a:graphicData uri="http://schemas.openxmlformats.org/presentationml/2006/ole">
            <p:oleObj spid="_x0000_s1027" name="CS ChemDraw Drawing" r:id="rId4" imgW="549720" imgH="233640" progId="ChemDraw.Document.6.0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1219200" y="3538537"/>
          <a:ext cx="438150" cy="500063"/>
        </p:xfrm>
        <a:graphic>
          <a:graphicData uri="http://schemas.openxmlformats.org/presentationml/2006/ole">
            <p:oleObj spid="_x0000_s1028" name="CS ChemDraw Drawing" r:id="rId5" imgW="584280" imgH="667080" progId="ChemDraw.Document.6.0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1219200" y="2743200"/>
          <a:ext cx="307975" cy="500063"/>
        </p:xfrm>
        <a:graphic>
          <a:graphicData uri="http://schemas.openxmlformats.org/presentationml/2006/ole">
            <p:oleObj spid="_x0000_s1029" name="CS ChemDraw Drawing" r:id="rId6" imgW="409680" imgH="667080" progId="ChemDraw.Document.6.0">
              <p:embed/>
            </p:oleObj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1219200" y="2057400"/>
          <a:ext cx="307975" cy="347663"/>
        </p:xfrm>
        <a:graphic>
          <a:graphicData uri="http://schemas.openxmlformats.org/presentationml/2006/ole">
            <p:oleObj spid="_x0000_s1030" name="CS ChemDraw Drawing" r:id="rId7" imgW="409680" imgH="463680" progId="ChemDraw.Document.6.0">
              <p:embed/>
            </p:oleObj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1143000" y="4300537"/>
          <a:ext cx="571500" cy="500063"/>
        </p:xfrm>
        <a:graphic>
          <a:graphicData uri="http://schemas.openxmlformats.org/presentationml/2006/ole">
            <p:oleObj spid="_x0000_s1031" name="CS ChemDraw Drawing" r:id="rId8" imgW="761040" imgH="667080" progId="ChemDraw.Document.6.0">
              <p:embed/>
            </p:oleObj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1066800" y="5029200"/>
          <a:ext cx="835025" cy="577850"/>
        </p:xfrm>
        <a:graphic>
          <a:graphicData uri="http://schemas.openxmlformats.org/presentationml/2006/ole">
            <p:oleObj spid="_x0000_s1032" name="CS ChemDraw Drawing" r:id="rId9" imgW="1112040" imgH="771120" progId="ChemDraw.Document.6.0">
              <p:embed/>
            </p:oleObj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905000" y="6019800"/>
            <a:ext cx="16169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 EO</a:t>
            </a:r>
            <a:r>
              <a:rPr lang="en-US" baseline="-25000" dirty="0" smtClean="0"/>
              <a:t>20</a:t>
            </a:r>
            <a:r>
              <a:rPr lang="en-US" dirty="0" smtClean="0"/>
              <a:t>PO</a:t>
            </a:r>
            <a:r>
              <a:rPr lang="en-US" baseline="-25000" dirty="0" smtClean="0"/>
              <a:t>70</a:t>
            </a:r>
            <a:r>
              <a:rPr lang="en-US" dirty="0" smtClean="0"/>
              <a:t>EO</a:t>
            </a:r>
            <a:r>
              <a:rPr lang="en-US" baseline="-25000" dirty="0" smtClean="0"/>
              <a:t>20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676400" y="3200400"/>
            <a:ext cx="1774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 EO</a:t>
            </a:r>
            <a:r>
              <a:rPr lang="en-US" baseline="-25000" dirty="0" smtClean="0"/>
              <a:t>106</a:t>
            </a:r>
            <a:r>
              <a:rPr lang="en-US" dirty="0" smtClean="0"/>
              <a:t>PO</a:t>
            </a:r>
            <a:r>
              <a:rPr lang="en-US" baseline="-25000" dirty="0" smtClean="0"/>
              <a:t>70</a:t>
            </a:r>
            <a:r>
              <a:rPr lang="en-US" dirty="0" smtClean="0"/>
              <a:t>EO</a:t>
            </a:r>
            <a:r>
              <a:rPr lang="en-US" baseline="-25000" dirty="0" smtClean="0"/>
              <a:t>106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1066800" y="2698530"/>
            <a:ext cx="2362200" cy="1371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035270" y="5801710"/>
            <a:ext cx="2438400" cy="914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34" name="Object 7"/>
          <p:cNvGraphicFramePr>
            <a:graphicFrameLocks noChangeAspect="1"/>
          </p:cNvGraphicFramePr>
          <p:nvPr/>
        </p:nvGraphicFramePr>
        <p:xfrm>
          <a:off x="1905000" y="4898522"/>
          <a:ext cx="1600200" cy="1197478"/>
        </p:xfrm>
        <a:graphic>
          <a:graphicData uri="http://schemas.openxmlformats.org/presentationml/2006/ole">
            <p:oleObj spid="_x0000_s1034" name="Document" r:id="rId10" imgW="6216118" imgH="7107891" progId="Word.Document.8">
              <p:embed/>
            </p:oleObj>
          </a:graphicData>
        </a:graphic>
      </p:graphicFrame>
      <p:graphicFrame>
        <p:nvGraphicFramePr>
          <p:cNvPr id="1035" name="Object 6"/>
          <p:cNvGraphicFramePr>
            <a:graphicFrameLocks noChangeAspect="1"/>
          </p:cNvGraphicFramePr>
          <p:nvPr/>
        </p:nvGraphicFramePr>
        <p:xfrm>
          <a:off x="1981200" y="1920875"/>
          <a:ext cx="1279525" cy="1279525"/>
        </p:xfrm>
        <a:graphic>
          <a:graphicData uri="http://schemas.openxmlformats.org/presentationml/2006/ole">
            <p:oleObj spid="_x0000_s1035" name="CorelDRAW" r:id="rId11" imgW="3154680" imgH="3206496" progId="">
              <p:embed/>
            </p:oleObj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3570890" y="1579180"/>
            <a:ext cx="54864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500" dirty="0" smtClean="0">
                <a:latin typeface="Arial" pitchFamily="34" charset="0"/>
                <a:cs typeface="Arial" pitchFamily="34" charset="0"/>
              </a:rPr>
              <a:t>A predictive pathway toward the selection of micelle swelling agents for the synthesis of surfactant-</a:t>
            </a:r>
            <a:r>
              <a:rPr lang="en-US" sz="1500" dirty="0" err="1" smtClean="0">
                <a:latin typeface="Arial" pitchFamily="34" charset="0"/>
                <a:cs typeface="Arial" pitchFamily="34" charset="0"/>
              </a:rPr>
              <a:t>templated</a:t>
            </a:r>
            <a:r>
              <a:rPr lang="en-US" sz="1500" dirty="0" smtClean="0">
                <a:latin typeface="Arial" pitchFamily="34" charset="0"/>
                <a:cs typeface="Arial" pitchFamily="34" charset="0"/>
              </a:rPr>
              <a:t> ultra-large-pore </a:t>
            </a:r>
            <a:r>
              <a:rPr lang="en-US" sz="1500" dirty="0" err="1" smtClean="0">
                <a:latin typeface="Arial" pitchFamily="34" charset="0"/>
                <a:cs typeface="Arial" pitchFamily="34" charset="0"/>
              </a:rPr>
              <a:t>mesoporous</a:t>
            </a:r>
            <a:r>
              <a:rPr lang="en-US" sz="1500" dirty="0" smtClean="0">
                <a:latin typeface="Arial" pitchFamily="34" charset="0"/>
                <a:cs typeface="Arial" pitchFamily="34" charset="0"/>
              </a:rPr>
              <a:t> materials was explored. The selection is based on a hypothesis that moderate swelling of surfactant micelles facilitates the formation of well-ordered materials with significantly enlarged </a:t>
            </a:r>
            <a:r>
              <a:rPr lang="en-US" sz="1500" dirty="0" err="1" smtClean="0">
                <a:latin typeface="Arial" pitchFamily="34" charset="0"/>
                <a:cs typeface="Arial" pitchFamily="34" charset="0"/>
              </a:rPr>
              <a:t>mesopores</a:t>
            </a:r>
            <a:r>
              <a:rPr lang="en-US" sz="1500" dirty="0" smtClean="0">
                <a:latin typeface="Arial" pitchFamily="34" charset="0"/>
                <a:cs typeface="Arial" pitchFamily="34" charset="0"/>
              </a:rPr>
              <a:t>. Experimental data on extent of </a:t>
            </a:r>
            <a:r>
              <a:rPr lang="en-US" sz="1500" dirty="0" err="1" smtClean="0">
                <a:latin typeface="Arial" pitchFamily="34" charset="0"/>
                <a:cs typeface="Arial" pitchFamily="34" charset="0"/>
              </a:rPr>
              <a:t>solubilization</a:t>
            </a:r>
            <a:r>
              <a:rPr lang="en-US" sz="1500" dirty="0" smtClean="0">
                <a:latin typeface="Arial" pitchFamily="34" charset="0"/>
                <a:cs typeface="Arial" pitchFamily="34" charset="0"/>
              </a:rPr>
              <a:t> of substances in micelles (or their extrapolation within families of compounds) are used to identify swelling agent candidates. 1,3,5-triisopropylbenzene and </a:t>
            </a:r>
            <a:r>
              <a:rPr lang="en-US" sz="1500" dirty="0" err="1" smtClean="0">
                <a:latin typeface="Arial" pitchFamily="34" charset="0"/>
                <a:cs typeface="Arial" pitchFamily="34" charset="0"/>
              </a:rPr>
              <a:t>cyclohexane</a:t>
            </a:r>
            <a:r>
              <a:rPr lang="en-US" sz="1500" dirty="0" smtClean="0">
                <a:latin typeface="Arial" pitchFamily="34" charset="0"/>
                <a:cs typeface="Arial" pitchFamily="34" charset="0"/>
              </a:rPr>
              <a:t> were identified as “weak” swelling agents for 2-D hexagonal materials </a:t>
            </a:r>
            <a:r>
              <a:rPr lang="en-US" sz="1500" dirty="0" err="1" smtClean="0">
                <a:latin typeface="Arial" pitchFamily="34" charset="0"/>
                <a:cs typeface="Arial" pitchFamily="34" charset="0"/>
              </a:rPr>
              <a:t>templated</a:t>
            </a:r>
            <a:r>
              <a:rPr lang="en-US" sz="1500" dirty="0" smtClean="0">
                <a:latin typeface="Arial" pitchFamily="34" charset="0"/>
                <a:cs typeface="Arial" pitchFamily="34" charset="0"/>
              </a:rPr>
              <a:t> by </a:t>
            </a:r>
            <a:r>
              <a:rPr lang="en-US" sz="1500" dirty="0" err="1" smtClean="0">
                <a:latin typeface="Arial" pitchFamily="34" charset="0"/>
                <a:cs typeface="Arial" pitchFamily="34" charset="0"/>
              </a:rPr>
              <a:t>Pluronic</a:t>
            </a:r>
            <a:r>
              <a:rPr lang="en-US" sz="1500" dirty="0" smtClean="0">
                <a:latin typeface="Arial" pitchFamily="34" charset="0"/>
                <a:cs typeface="Arial" pitchFamily="34" charset="0"/>
              </a:rPr>
              <a:t> P123 (EO</a:t>
            </a:r>
            <a:r>
              <a:rPr lang="en-US" sz="1500" baseline="-25000" dirty="0" smtClean="0">
                <a:latin typeface="Arial" pitchFamily="34" charset="0"/>
                <a:cs typeface="Arial" pitchFamily="34" charset="0"/>
              </a:rPr>
              <a:t>20</a:t>
            </a:r>
            <a:r>
              <a:rPr lang="en-US" sz="1500" dirty="0" smtClean="0">
                <a:latin typeface="Arial" pitchFamily="34" charset="0"/>
                <a:cs typeface="Arial" pitchFamily="34" charset="0"/>
              </a:rPr>
              <a:t>PO</a:t>
            </a:r>
            <a:r>
              <a:rPr lang="en-US" sz="1500" baseline="-25000" dirty="0" smtClean="0">
                <a:latin typeface="Arial" pitchFamily="34" charset="0"/>
                <a:cs typeface="Arial" pitchFamily="34" charset="0"/>
              </a:rPr>
              <a:t>70</a:t>
            </a:r>
            <a:r>
              <a:rPr lang="en-US" sz="1500" dirty="0" smtClean="0">
                <a:latin typeface="Arial" pitchFamily="34" charset="0"/>
                <a:cs typeface="Arial" pitchFamily="34" charset="0"/>
              </a:rPr>
              <a:t>EO</a:t>
            </a:r>
            <a:r>
              <a:rPr lang="en-US" sz="1500" baseline="-25000" dirty="0" smtClean="0">
                <a:latin typeface="Arial" pitchFamily="34" charset="0"/>
                <a:cs typeface="Arial" pitchFamily="34" charset="0"/>
              </a:rPr>
              <a:t>20</a:t>
            </a:r>
            <a:r>
              <a:rPr lang="en-US" sz="1500" dirty="0" smtClean="0">
                <a:latin typeface="Arial" pitchFamily="34" charset="0"/>
                <a:cs typeface="Arial" pitchFamily="34" charset="0"/>
              </a:rPr>
              <a:t>) with large fraction of the hydrophobic block (which can be readily swollen), and indeed ordered </a:t>
            </a:r>
            <a:r>
              <a:rPr lang="en-US" sz="1500" dirty="0" err="1" smtClean="0">
                <a:latin typeface="Arial" pitchFamily="34" charset="0"/>
                <a:cs typeface="Arial" pitchFamily="34" charset="0"/>
              </a:rPr>
              <a:t>silicas</a:t>
            </a:r>
            <a:r>
              <a:rPr lang="en-US" sz="15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n-US" sz="1500" dirty="0" err="1" smtClean="0">
                <a:latin typeface="Arial" pitchFamily="34" charset="0"/>
                <a:cs typeface="Arial" pitchFamily="34" charset="0"/>
              </a:rPr>
              <a:t>organosilicas</a:t>
            </a:r>
            <a:r>
              <a:rPr lang="en-US" sz="1500" dirty="0" smtClean="0">
                <a:latin typeface="Arial" pitchFamily="34" charset="0"/>
                <a:cs typeface="Arial" pitchFamily="34" charset="0"/>
              </a:rPr>
              <a:t> with unprecedented unit-cell sizes and pore diameters were formed. On the other hand, in the case of </a:t>
            </a:r>
            <a:r>
              <a:rPr lang="en-US" sz="1500" dirty="0" err="1" smtClean="0">
                <a:latin typeface="Arial" pitchFamily="34" charset="0"/>
                <a:cs typeface="Arial" pitchFamily="34" charset="0"/>
              </a:rPr>
              <a:t>Pluronic</a:t>
            </a:r>
            <a:r>
              <a:rPr lang="en-US" sz="1500" dirty="0" smtClean="0">
                <a:latin typeface="Arial" pitchFamily="34" charset="0"/>
                <a:cs typeface="Arial" pitchFamily="34" charset="0"/>
              </a:rPr>
              <a:t> F127 (EO</a:t>
            </a:r>
            <a:r>
              <a:rPr lang="en-US" sz="1500" baseline="-25000" dirty="0" smtClean="0">
                <a:latin typeface="Arial" pitchFamily="34" charset="0"/>
                <a:cs typeface="Arial" pitchFamily="34" charset="0"/>
              </a:rPr>
              <a:t>20</a:t>
            </a:r>
            <a:r>
              <a:rPr lang="en-US" sz="1500" dirty="0" smtClean="0">
                <a:latin typeface="Arial" pitchFamily="34" charset="0"/>
                <a:cs typeface="Arial" pitchFamily="34" charset="0"/>
              </a:rPr>
              <a:t>PO</a:t>
            </a:r>
            <a:r>
              <a:rPr lang="en-US" sz="1500" baseline="-25000" dirty="0" smtClean="0">
                <a:latin typeface="Arial" pitchFamily="34" charset="0"/>
                <a:cs typeface="Arial" pitchFamily="34" charset="0"/>
              </a:rPr>
              <a:t>70</a:t>
            </a:r>
            <a:r>
              <a:rPr lang="en-US" sz="1500" dirty="0" smtClean="0">
                <a:latin typeface="Arial" pitchFamily="34" charset="0"/>
                <a:cs typeface="Arial" pitchFamily="34" charset="0"/>
              </a:rPr>
              <a:t>EO</a:t>
            </a:r>
            <a:r>
              <a:rPr lang="en-US" sz="1500" baseline="-25000" dirty="0" smtClean="0">
                <a:latin typeface="Arial" pitchFamily="34" charset="0"/>
                <a:cs typeface="Arial" pitchFamily="34" charset="0"/>
              </a:rPr>
              <a:t>20</a:t>
            </a:r>
            <a:r>
              <a:rPr lang="en-US" sz="1500" dirty="0" smtClean="0">
                <a:latin typeface="Arial" pitchFamily="34" charset="0"/>
                <a:cs typeface="Arial" pitchFamily="34" charset="0"/>
              </a:rPr>
              <a:t>) with much smaller fraction of the hydrophobic block, “strong” swelling agents (</a:t>
            </a:r>
            <a:r>
              <a:rPr lang="en-US" sz="1500" dirty="0" err="1" smtClean="0">
                <a:latin typeface="Arial" pitchFamily="34" charset="0"/>
                <a:cs typeface="Arial" pitchFamily="34" charset="0"/>
              </a:rPr>
              <a:t>xylenes</a:t>
            </a:r>
            <a:r>
              <a:rPr lang="en-US" sz="1500" dirty="0" smtClean="0">
                <a:latin typeface="Arial" pitchFamily="34" charset="0"/>
                <a:cs typeface="Arial" pitchFamily="34" charset="0"/>
              </a:rPr>
              <a:t> or toluene) were found suitable for the synthesis of face-centered cubic </a:t>
            </a:r>
            <a:r>
              <a:rPr lang="en-US" sz="1500" dirty="0" err="1" smtClean="0">
                <a:latin typeface="Arial" pitchFamily="34" charset="0"/>
                <a:cs typeface="Arial" pitchFamily="34" charset="0"/>
              </a:rPr>
              <a:t>silicas</a:t>
            </a:r>
            <a:r>
              <a:rPr lang="en-US" sz="15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n-US" sz="1500" dirty="0" err="1" smtClean="0">
                <a:latin typeface="Arial" pitchFamily="34" charset="0"/>
                <a:cs typeface="Arial" pitchFamily="34" charset="0"/>
              </a:rPr>
              <a:t>organosilicas</a:t>
            </a:r>
            <a:r>
              <a:rPr lang="en-US" sz="1500" dirty="0" smtClean="0">
                <a:latin typeface="Arial" pitchFamily="34" charset="0"/>
                <a:cs typeface="Arial" pitchFamily="34" charset="0"/>
              </a:rPr>
              <a:t> with exceptionally large unit-cell sizes and pore diameters</a:t>
            </a:r>
            <a:r>
              <a:rPr lang="en-US" sz="1500" dirty="0" smtClean="0">
                <a:latin typeface="Arial" pitchFamily="34" charset="0"/>
                <a:cs typeface="Arial" pitchFamily="34" charset="0"/>
              </a:rPr>
              <a:t>. The work provides additional proof of concept and the implementation of a novel method to synthesize porous materials with unprecedented properties.</a:t>
            </a:r>
            <a:endParaRPr lang="en-US" sz="15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</TotalTime>
  <Words>221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Office Theme</vt:lpstr>
      <vt:lpstr>CS ChemDraw Drawing</vt:lpstr>
      <vt:lpstr>Document</vt:lpstr>
      <vt:lpstr>CorelDRAW</vt:lpstr>
      <vt:lpstr>New opportunities in the synthesis of  ultra-large-pore ordered mesoporous materials   Michal Kruk, Department of Chemistry, College of Staten Island and Graduate Center, City University of New York, Staten Island, NY 10314</vt:lpstr>
    </vt:vector>
  </TitlesOfParts>
  <Company>College of Staten Island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opportunities in the synthesis of ultra-large-pore ordered mesoporous materials</dc:title>
  <dc:creator>Michal</dc:creator>
  <cp:lastModifiedBy>Michal</cp:lastModifiedBy>
  <cp:revision>13</cp:revision>
  <dcterms:created xsi:type="dcterms:W3CDTF">2010-09-29T20:15:22Z</dcterms:created>
  <dcterms:modified xsi:type="dcterms:W3CDTF">2010-09-30T14:31:14Z</dcterms:modified>
</cp:coreProperties>
</file>