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7D4D-8B23-4ADB-B308-7542C2C71991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E8D0-3CA9-4845-B57B-4D2779639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7D4D-8B23-4ADB-B308-7542C2C71991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E8D0-3CA9-4845-B57B-4D2779639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7D4D-8B23-4ADB-B308-7542C2C71991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E8D0-3CA9-4845-B57B-4D2779639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7D4D-8B23-4ADB-B308-7542C2C71991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E8D0-3CA9-4845-B57B-4D2779639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7D4D-8B23-4ADB-B308-7542C2C71991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E8D0-3CA9-4845-B57B-4D2779639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7D4D-8B23-4ADB-B308-7542C2C71991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E8D0-3CA9-4845-B57B-4D2779639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7D4D-8B23-4ADB-B308-7542C2C71991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E8D0-3CA9-4845-B57B-4D2779639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7D4D-8B23-4ADB-B308-7542C2C71991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E8D0-3CA9-4845-B57B-4D2779639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7D4D-8B23-4ADB-B308-7542C2C71991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E8D0-3CA9-4845-B57B-4D2779639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7D4D-8B23-4ADB-B308-7542C2C71991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E8D0-3CA9-4845-B57B-4D2779639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D7D4D-8B23-4ADB-B308-7542C2C71991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7E8D0-3CA9-4845-B57B-4D2779639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tx2">
                <a:lumMod val="5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D7D4D-8B23-4ADB-B308-7542C2C71991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7E8D0-3CA9-4845-B57B-4D2779639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087" y="152400"/>
            <a:ext cx="826771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 Narrow" pitchFamily="34" charset="0"/>
              </a:rPr>
              <a:t>Electrospray</a:t>
            </a:r>
            <a:r>
              <a:rPr lang="en-US" sz="3600" b="1" dirty="0" smtClean="0">
                <a:solidFill>
                  <a:schemeClr val="bg1"/>
                </a:solidFill>
                <a:latin typeface="Arial Narrow" pitchFamily="34" charset="0"/>
              </a:rPr>
              <a:t> Synthesis of Composite </a:t>
            </a:r>
          </a:p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 Narrow" pitchFamily="34" charset="0"/>
              </a:rPr>
              <a:t>Photocatalysts</a:t>
            </a:r>
            <a:r>
              <a:rPr lang="en-US" sz="3600" b="1" dirty="0" smtClean="0">
                <a:solidFill>
                  <a:schemeClr val="bg1"/>
                </a:solidFill>
                <a:latin typeface="Arial Narrow" pitchFamily="34" charset="0"/>
              </a:rPr>
              <a:t> with Controlled Architectures</a:t>
            </a:r>
            <a:endParaRPr lang="en-US" sz="3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371600"/>
            <a:ext cx="79385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  <a:latin typeface="Arial Narrow" pitchFamily="34" charset="0"/>
              </a:rPr>
              <a:t>Sara E. </a:t>
            </a:r>
            <a:r>
              <a:rPr lang="en-US" b="1" dirty="0" err="1" smtClean="0">
                <a:solidFill>
                  <a:srgbClr val="FFC000"/>
                </a:solidFill>
                <a:latin typeface="Arial Narrow" pitchFamily="34" charset="0"/>
              </a:rPr>
              <a:t>Skrabalak</a:t>
            </a:r>
            <a:r>
              <a:rPr lang="en-US" b="1" dirty="0" smtClean="0">
                <a:solidFill>
                  <a:srgbClr val="FFC000"/>
                </a:solidFill>
                <a:latin typeface="Arial Narrow" pitchFamily="34" charset="0"/>
              </a:rPr>
              <a:t>, Assistant Professor of Chemistry, Indiana University – Bloomington</a:t>
            </a:r>
          </a:p>
          <a:p>
            <a:r>
              <a:rPr lang="en-US" b="1" i="1" dirty="0" smtClean="0">
                <a:solidFill>
                  <a:srgbClr val="FFC000"/>
                </a:solidFill>
                <a:latin typeface="Arial Narrow" pitchFamily="34" charset="0"/>
              </a:rPr>
              <a:t>Doctoral New Investigator Grant, ACS-PRF 48790-DNI10</a:t>
            </a:r>
            <a:endParaRPr lang="en-US" b="1" i="1" dirty="0">
              <a:solidFill>
                <a:srgbClr val="FFC000"/>
              </a:solidFill>
              <a:latin typeface="Arial Narrow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t="5556"/>
          <a:stretch>
            <a:fillRect/>
          </a:stretch>
        </p:blipFill>
        <p:spPr bwMode="auto">
          <a:xfrm>
            <a:off x="5029200" y="2286000"/>
            <a:ext cx="3657600" cy="18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" name="Rounded Rectangle 42"/>
          <p:cNvSpPr/>
          <p:nvPr/>
        </p:nvSpPr>
        <p:spPr>
          <a:xfrm>
            <a:off x="228600" y="4459843"/>
            <a:ext cx="4267200" cy="194095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latin typeface="Arial Narrow" pitchFamily="34" charset="0"/>
              </a:rPr>
              <a:t>Nitrogen-doped </a:t>
            </a:r>
            <a:r>
              <a:rPr lang="en-US" b="1" dirty="0">
                <a:latin typeface="Arial Narrow" pitchFamily="34" charset="0"/>
              </a:rPr>
              <a:t>M</a:t>
            </a:r>
            <a:r>
              <a:rPr lang="en-US" b="1" baseline="-25000" dirty="0">
                <a:latin typeface="Arial Narrow" pitchFamily="34" charset="0"/>
              </a:rPr>
              <a:t>1x</a:t>
            </a:r>
            <a:r>
              <a:rPr lang="en-US" b="1" dirty="0">
                <a:latin typeface="Arial Narrow" pitchFamily="34" charset="0"/>
              </a:rPr>
              <a:t>O</a:t>
            </a:r>
            <a:r>
              <a:rPr lang="en-US" b="1" baseline="-25000" dirty="0">
                <a:latin typeface="Arial Narrow" pitchFamily="34" charset="0"/>
              </a:rPr>
              <a:t>y</a:t>
            </a:r>
            <a:r>
              <a:rPr lang="en-US" b="1" dirty="0">
                <a:latin typeface="Arial Narrow" pitchFamily="34" charset="0"/>
              </a:rPr>
              <a:t>/M</a:t>
            </a:r>
            <a:r>
              <a:rPr lang="en-US" b="1" baseline="-25000" dirty="0">
                <a:latin typeface="Arial Narrow" pitchFamily="34" charset="0"/>
              </a:rPr>
              <a:t>2x</a:t>
            </a:r>
            <a:r>
              <a:rPr lang="en-US" b="1" dirty="0">
                <a:latin typeface="Arial Narrow" pitchFamily="34" charset="0"/>
              </a:rPr>
              <a:t>O</a:t>
            </a:r>
            <a:r>
              <a:rPr lang="en-US" b="1" baseline="-25000" dirty="0">
                <a:latin typeface="Arial Narrow" pitchFamily="34" charset="0"/>
              </a:rPr>
              <a:t>y</a:t>
            </a:r>
            <a:r>
              <a:rPr lang="en-US" b="1" dirty="0">
                <a:latin typeface="Arial Narrow" pitchFamily="34" charset="0"/>
              </a:rPr>
              <a:t> composites </a:t>
            </a:r>
            <a:r>
              <a:rPr lang="en-US" b="1" dirty="0" smtClean="0">
                <a:latin typeface="Arial Narrow" pitchFamily="34" charset="0"/>
              </a:rPr>
              <a:t> have been prepared as </a:t>
            </a:r>
            <a:r>
              <a:rPr lang="en-US" b="1" dirty="0">
                <a:latin typeface="Arial Narrow" pitchFamily="34" charset="0"/>
              </a:rPr>
              <a:t>a new class of Z-scheme </a:t>
            </a:r>
            <a:r>
              <a:rPr lang="en-US" b="1" dirty="0" err="1">
                <a:latin typeface="Arial Narrow" pitchFamily="34" charset="0"/>
              </a:rPr>
              <a:t>photocatalysts</a:t>
            </a:r>
            <a:r>
              <a:rPr lang="en-US" b="1" dirty="0">
                <a:latin typeface="Arial Narrow" pitchFamily="34" charset="0"/>
              </a:rPr>
              <a:t> in which the nitrogen-doped unit </a:t>
            </a:r>
            <a:r>
              <a:rPr lang="en-US" b="1" dirty="0" smtClean="0">
                <a:latin typeface="Arial Narrow" pitchFamily="34" charset="0"/>
              </a:rPr>
              <a:t>enhances </a:t>
            </a:r>
            <a:r>
              <a:rPr lang="en-US" b="1" dirty="0">
                <a:latin typeface="Arial Narrow" pitchFamily="34" charset="0"/>
              </a:rPr>
              <a:t>visible light absorption while composite </a:t>
            </a:r>
            <a:r>
              <a:rPr lang="en-US" b="1" dirty="0" smtClean="0">
                <a:latin typeface="Arial Narrow" pitchFamily="34" charset="0"/>
              </a:rPr>
              <a:t>formation enhances </a:t>
            </a:r>
            <a:r>
              <a:rPr lang="en-US" b="1" dirty="0">
                <a:latin typeface="Arial Narrow" pitchFamily="34" charset="0"/>
              </a:rPr>
              <a:t>electron-hole separation </a:t>
            </a:r>
            <a:r>
              <a:rPr lang="en-US" b="1" dirty="0" smtClean="0">
                <a:latin typeface="Arial Narrow" pitchFamily="34" charset="0"/>
              </a:rPr>
              <a:t>.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4724400" y="4305776"/>
            <a:ext cx="4267200" cy="224742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latin typeface="Arial Narrow" pitchFamily="34" charset="0"/>
              </a:rPr>
              <a:t>Integrating metathesis chemistry into spray </a:t>
            </a:r>
            <a:r>
              <a:rPr lang="en-US" b="1" dirty="0" err="1" smtClean="0">
                <a:latin typeface="Arial Narrow" pitchFamily="34" charset="0"/>
              </a:rPr>
              <a:t>pyrolysis</a:t>
            </a:r>
            <a:r>
              <a:rPr lang="en-US" b="1" dirty="0" smtClean="0">
                <a:latin typeface="Arial Narrow" pitchFamily="34" charset="0"/>
              </a:rPr>
              <a:t> yields a non-transient byproduct, which modifies the structure of the product particles.  Bi</a:t>
            </a:r>
            <a:r>
              <a:rPr lang="en-US" b="1" baseline="-25000" dirty="0" smtClean="0">
                <a:latin typeface="Arial Narrow" pitchFamily="34" charset="0"/>
              </a:rPr>
              <a:t>2</a:t>
            </a:r>
            <a:r>
              <a:rPr lang="en-US" b="1" dirty="0" smtClean="0">
                <a:latin typeface="Arial Narrow" pitchFamily="34" charset="0"/>
              </a:rPr>
              <a:t>WO</a:t>
            </a:r>
            <a:r>
              <a:rPr lang="en-US" b="1" baseline="-25000" dirty="0" smtClean="0">
                <a:latin typeface="Arial Narrow" pitchFamily="34" charset="0"/>
              </a:rPr>
              <a:t>6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nanoplates</a:t>
            </a:r>
            <a:r>
              <a:rPr lang="en-US" b="1" dirty="0" smtClean="0">
                <a:latin typeface="Arial Narrow" pitchFamily="34" charset="0"/>
              </a:rPr>
              <a:t> have been achieved and represent the first example of shape-controlled particles from an aerosol method.</a:t>
            </a:r>
            <a:endParaRPr lang="en-US" b="1" dirty="0">
              <a:latin typeface="Arial Narrow" pitchFamily="34" charset="0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730044" y="2240280"/>
            <a:ext cx="3284670" cy="1874520"/>
            <a:chOff x="762000" y="2240280"/>
            <a:chExt cx="3284670" cy="1874520"/>
          </a:xfrm>
        </p:grpSpPr>
        <p:pic>
          <p:nvPicPr>
            <p:cNvPr id="42" name="Picture 41" descr="Figure 2 compiled.jpg"/>
            <p:cNvPicPr>
              <a:picLocks noChangeAspect="1"/>
            </p:cNvPicPr>
            <p:nvPr/>
          </p:nvPicPr>
          <p:blipFill>
            <a:blip r:embed="rId3" cstate="print"/>
            <a:srcRect l="53253"/>
            <a:stretch>
              <a:fillRect/>
            </a:stretch>
          </p:blipFill>
          <p:spPr>
            <a:xfrm>
              <a:off x="762000" y="2240280"/>
              <a:ext cx="3284670" cy="1874520"/>
            </a:xfrm>
            <a:prstGeom prst="rect">
              <a:avLst/>
            </a:prstGeom>
          </p:spPr>
        </p:pic>
        <p:sp>
          <p:nvSpPr>
            <p:cNvPr id="45" name="Rectangle 44"/>
            <p:cNvSpPr/>
            <p:nvPr/>
          </p:nvSpPr>
          <p:spPr>
            <a:xfrm>
              <a:off x="762000" y="2286000"/>
              <a:ext cx="1524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96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sskrabal</dc:creator>
  <cp:lastModifiedBy>sskrabal</cp:lastModifiedBy>
  <cp:revision>12</cp:revision>
  <dcterms:created xsi:type="dcterms:W3CDTF">2010-09-30T11:37:12Z</dcterms:created>
  <dcterms:modified xsi:type="dcterms:W3CDTF">2010-09-30T16:03:03Z</dcterms:modified>
</cp:coreProperties>
</file>