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674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BB88-BEE3-6B4F-B28C-76E5FACC6470}" type="datetimeFigureOut">
              <a:rPr lang="en-US" smtClean="0"/>
              <a:pPr/>
              <a:t>10/1/10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2D80-B1CA-4744-84CC-755C2160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LaTiO-Pine-#3a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3209388"/>
            <a:ext cx="3343811" cy="3343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59" y="315091"/>
            <a:ext cx="72523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Synthesis of Novel Oxynitride Structures by Soft Chemical </a:t>
            </a:r>
            <a:r>
              <a:rPr lang="en-US" sz="2100" dirty="0" smtClean="0"/>
              <a:t>Routes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420134" y="870259"/>
            <a:ext cx="701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Neal M. Abrams	</a:t>
            </a:r>
            <a:endParaRPr lang="en-US" dirty="0"/>
          </a:p>
          <a:p>
            <a:r>
              <a:rPr lang="en-US" dirty="0" smtClean="0"/>
              <a:t> </a:t>
            </a:r>
            <a:r>
              <a:rPr lang="en-US" i="1" dirty="0" smtClean="0"/>
              <a:t>SUNY </a:t>
            </a:r>
            <a:r>
              <a:rPr lang="en-US" i="1" dirty="0"/>
              <a:t>College of Environmental Science and Forestry, Syracuse, NY 13210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8741" y="1578521"/>
            <a:ext cx="7956001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The efficient capture and conversion of solar energy requires a photocatalyst with a small </a:t>
            </a:r>
            <a:r>
              <a:rPr lang="en-US" sz="1400" dirty="0" err="1"/>
              <a:t>bandgap</a:t>
            </a:r>
            <a:r>
              <a:rPr lang="en-US" sz="1400" dirty="0"/>
              <a:t> able to absorb visible wavelengths</a:t>
            </a:r>
            <a:r>
              <a:rPr lang="en-US" sz="1400" dirty="0" smtClean="0"/>
              <a:t>.  </a:t>
            </a:r>
            <a:r>
              <a:rPr lang="en-US" sz="1400" dirty="0" err="1"/>
              <a:t>Oxynitrides</a:t>
            </a:r>
            <a:r>
              <a:rPr lang="en-US" sz="1400" dirty="0"/>
              <a:t> offer advantages of being relatively stable and eco-friendly materials</a:t>
            </a:r>
            <a:r>
              <a:rPr lang="en-US" sz="1400" dirty="0" smtClean="0"/>
              <a:t>.  Compared </a:t>
            </a:r>
            <a:r>
              <a:rPr lang="en-US" sz="1400" dirty="0"/>
              <a:t>to binary nitrides, rare-earth metal</a:t>
            </a:r>
            <a:r>
              <a:rPr lang="en-US" sz="1400" dirty="0" smtClean="0"/>
              <a:t> </a:t>
            </a:r>
            <a:r>
              <a:rPr lang="en-US" sz="1400" dirty="0" err="1" smtClean="0"/>
              <a:t>oxynitrides</a:t>
            </a:r>
            <a:r>
              <a:rPr lang="en-US" sz="1400" dirty="0" smtClean="0"/>
              <a:t> </a:t>
            </a:r>
            <a:r>
              <a:rPr lang="en-US" sz="1400" dirty="0"/>
              <a:t>are air stable, similar to their oxide counterpart. Because of this increased stability, the physical and chemical characteristics can be exploited under ambient conditions.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422720"/>
            <a:ext cx="4331708" cy="189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We</a:t>
            </a:r>
            <a:r>
              <a:rPr lang="en-US" sz="1400" dirty="0" smtClean="0"/>
              <a:t>  are developing </a:t>
            </a:r>
            <a:r>
              <a:rPr lang="en-US" sz="1400" dirty="0"/>
              <a:t>toolbox of synthetic</a:t>
            </a:r>
            <a:r>
              <a:rPr lang="en-US" sz="1400" dirty="0" smtClean="0"/>
              <a:t> </a:t>
            </a:r>
            <a:r>
              <a:rPr lang="en-US" sz="1400" dirty="0" err="1" smtClean="0"/>
              <a:t>solvothermal</a:t>
            </a:r>
            <a:r>
              <a:rPr lang="en-US" sz="1400" dirty="0" smtClean="0"/>
              <a:t> routes to </a:t>
            </a:r>
            <a:r>
              <a:rPr lang="en-US" sz="1400" dirty="0" err="1" smtClean="0"/>
              <a:t>oxynitrides</a:t>
            </a:r>
            <a:r>
              <a:rPr lang="en-US" sz="1400" dirty="0" smtClean="0"/>
              <a:t> </a:t>
            </a:r>
            <a:r>
              <a:rPr lang="en-US" sz="1400" dirty="0"/>
              <a:t>materials.</a:t>
            </a:r>
            <a:r>
              <a:rPr lang="en-US" sz="1400" dirty="0" smtClean="0"/>
              <a:t>  An </a:t>
            </a:r>
            <a:r>
              <a:rPr lang="en-US" sz="1400" dirty="0"/>
              <a:t>impetus for this research is that </a:t>
            </a:r>
            <a:r>
              <a:rPr lang="en-US" sz="1400" dirty="0" err="1"/>
              <a:t>oxynitrides</a:t>
            </a:r>
            <a:r>
              <a:rPr lang="en-US" sz="1400" dirty="0"/>
              <a:t> show improved </a:t>
            </a:r>
            <a:r>
              <a:rPr lang="en-US" sz="1400" dirty="0" err="1"/>
              <a:t>photocatalytic</a:t>
            </a:r>
            <a:r>
              <a:rPr lang="en-US" sz="1400" dirty="0"/>
              <a:t> efficiency compared to the oxide analogs.  Building upon the principle, </a:t>
            </a:r>
            <a:r>
              <a:rPr lang="en-US" sz="1400" dirty="0" smtClean="0"/>
              <a:t>we</a:t>
            </a:r>
            <a:r>
              <a:rPr lang="en-US" sz="1400" dirty="0" smtClean="0"/>
              <a:t> are developing </a:t>
            </a:r>
            <a:r>
              <a:rPr lang="en-US" sz="1400" dirty="0"/>
              <a:t>a</a:t>
            </a:r>
            <a:r>
              <a:rPr lang="en-US" sz="1400" dirty="0" smtClean="0"/>
              <a:t> methodology </a:t>
            </a:r>
            <a:r>
              <a:rPr lang="en-US" sz="1400" dirty="0"/>
              <a:t>for using natural (cellulosic) materials </a:t>
            </a:r>
            <a:r>
              <a:rPr lang="en-US" sz="1400" dirty="0" smtClean="0"/>
              <a:t>as </a:t>
            </a:r>
            <a:r>
              <a:rPr lang="en-US" sz="1400" dirty="0" err="1" smtClean="0"/>
              <a:t>biomimetic</a:t>
            </a:r>
            <a:r>
              <a:rPr lang="en-US" sz="1400" dirty="0" smtClean="0"/>
              <a:t>  </a:t>
            </a:r>
            <a:r>
              <a:rPr lang="en-US" sz="1400" dirty="0"/>
              <a:t>templates for high-surface area</a:t>
            </a:r>
            <a:r>
              <a:rPr lang="en-US" sz="1400" dirty="0" smtClean="0"/>
              <a:t> </a:t>
            </a:r>
            <a:r>
              <a:rPr lang="en-US" sz="1400" dirty="0" err="1" smtClean="0"/>
              <a:t>oxynitrides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8849" y="730589"/>
            <a:ext cx="83503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09600" y="6104464"/>
            <a:ext cx="626535" cy="323165"/>
            <a:chOff x="171867" y="5795032"/>
            <a:chExt cx="525165" cy="323134"/>
          </a:xfrm>
        </p:grpSpPr>
        <p:sp>
          <p:nvSpPr>
            <p:cNvPr id="16" name="TextBox 15"/>
            <p:cNvSpPr txBox="1"/>
            <p:nvPr/>
          </p:nvSpPr>
          <p:spPr>
            <a:xfrm>
              <a:off x="171867" y="5795032"/>
              <a:ext cx="525165" cy="32313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20 </a:t>
              </a:r>
              <a:r>
                <a:rPr lang="en-US" dirty="0" err="1" smtClean="0">
                  <a:solidFill>
                    <a:schemeClr val="bg1"/>
                  </a:solidFill>
                </a:rPr>
                <a:t>μm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9001" y="5857973"/>
              <a:ext cx="310896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35299" y="4667580"/>
            <a:ext cx="1261745" cy="187566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" name="Rectangle 24"/>
          <p:cNvSpPr/>
          <p:nvPr/>
        </p:nvSpPr>
        <p:spPr>
          <a:xfrm>
            <a:off x="5257800" y="2790059"/>
            <a:ext cx="2819400" cy="16033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57995" y="2747724"/>
            <a:ext cx="29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Oxynitride synthesized by traditional (lower) and </a:t>
            </a:r>
            <a:r>
              <a:rPr lang="en-US" sz="1200" dirty="0" err="1" smtClean="0">
                <a:solidFill>
                  <a:schemeClr val="bg1"/>
                </a:solidFill>
              </a:rPr>
              <a:t>solvothermal</a:t>
            </a:r>
            <a:r>
              <a:rPr lang="en-US" sz="1200" dirty="0" smtClean="0">
                <a:solidFill>
                  <a:schemeClr val="bg1"/>
                </a:solidFill>
              </a:rPr>
              <a:t> (upper) pathways.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4" name="Picture 23" descr="ESF1 RG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100" y="6321673"/>
            <a:ext cx="1474900" cy="536327"/>
          </a:xfrm>
          <a:prstGeom prst="rect">
            <a:avLst/>
          </a:prstGeom>
        </p:spPr>
      </p:pic>
      <p:pic>
        <p:nvPicPr>
          <p:cNvPr id="28" name="Picture 27" descr="CrZeO patterns_small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198" y="3200400"/>
            <a:ext cx="2137836" cy="1155025"/>
          </a:xfrm>
          <a:prstGeom prst="rect">
            <a:avLst/>
          </a:prstGeom>
        </p:spPr>
      </p:pic>
      <p:pic>
        <p:nvPicPr>
          <p:cNvPr id="30" name="Picture 29" descr="LaTiO2N_small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200400"/>
            <a:ext cx="2158416" cy="121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172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SUNY ESF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Neal Abrams</dc:creator>
  <cp:lastModifiedBy>Neal Abrams</cp:lastModifiedBy>
  <cp:revision>13</cp:revision>
  <dcterms:created xsi:type="dcterms:W3CDTF">2010-10-01T16:02:05Z</dcterms:created>
  <dcterms:modified xsi:type="dcterms:W3CDTF">2010-10-01T16:20:50Z</dcterms:modified>
</cp:coreProperties>
</file>