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000FF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206" autoAdjust="0"/>
    <p:restoredTop sz="94660" autoAdjust="0"/>
  </p:normalViewPr>
  <p:slideViewPr>
    <p:cSldViewPr>
      <p:cViewPr varScale="1">
        <p:scale>
          <a:sx n="78" d="100"/>
          <a:sy n="78" d="100"/>
        </p:scale>
        <p:origin x="-152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5492-DAD5-40DC-B7C4-0E239E86365E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4B45-D675-4625-924B-F384870B78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5492-DAD5-40DC-B7C4-0E239E86365E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4B45-D675-4625-924B-F384870B78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5492-DAD5-40DC-B7C4-0E239E86365E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4B45-D675-4625-924B-F384870B78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5492-DAD5-40DC-B7C4-0E239E86365E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4B45-D675-4625-924B-F384870B78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5492-DAD5-40DC-B7C4-0E239E86365E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4B45-D675-4625-924B-F384870B78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5492-DAD5-40DC-B7C4-0E239E86365E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4B45-D675-4625-924B-F384870B78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5492-DAD5-40DC-B7C4-0E239E86365E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4B45-D675-4625-924B-F384870B78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5492-DAD5-40DC-B7C4-0E239E86365E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4B45-D675-4625-924B-F384870B78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5492-DAD5-40DC-B7C4-0E239E86365E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4B45-D675-4625-924B-F384870B78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5492-DAD5-40DC-B7C4-0E239E86365E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4B45-D675-4625-924B-F384870B78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5492-DAD5-40DC-B7C4-0E239E86365E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4B45-D675-4625-924B-F384870B78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C5492-DAD5-40DC-B7C4-0E239E86365E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B4B45-D675-4625-924B-F384870B78E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oleObject" Target="../embeddings/oleObject1.bin"/><Relationship Id="rId10" Type="http://schemas.openxmlformats.org/officeDocument/2006/relationships/image" Target="../media/image8.jpeg"/><Relationship Id="rId4" Type="http://schemas.openxmlformats.org/officeDocument/2006/relationships/image" Target="../media/image3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E:\ACS PRF\peptide.jpg"/>
          <p:cNvPicPr/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24850" y="70573"/>
            <a:ext cx="1295400" cy="843827"/>
          </a:xfrm>
          <a:prstGeom prst="rect">
            <a:avLst/>
          </a:prstGeom>
          <a:noFill/>
          <a:ln w="9525">
            <a:solidFill>
              <a:srgbClr val="00FF00"/>
            </a:solidFill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814450" y="0"/>
            <a:ext cx="7315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5016500">
              <a:buSzTx/>
              <a:buFontTx/>
              <a:buNone/>
            </a:pPr>
            <a:r>
              <a:rPr lang="en-US" sz="2400" dirty="0" smtClean="0">
                <a:solidFill>
                  <a:srgbClr val="CC0000"/>
                </a:solidFill>
              </a:rPr>
              <a:t>Hierarchically Designed Segmented Polyurethanes for High Performance Applications</a:t>
            </a:r>
            <a:endParaRPr lang="en-US" sz="2400" dirty="0">
              <a:solidFill>
                <a:srgbClr val="CC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200" y="1752600"/>
            <a:ext cx="3657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FF0000"/>
                </a:solidFill>
              </a:rPr>
              <a:t>Segmented Polyurethanes (SPUs)</a:t>
            </a:r>
          </a:p>
          <a:p>
            <a:pPr algn="just"/>
            <a:r>
              <a:rPr lang="en-US" sz="1400" dirty="0" smtClean="0"/>
              <a:t>PUs </a:t>
            </a:r>
            <a:r>
              <a:rPr lang="en-US" sz="1400" dirty="0"/>
              <a:t>are multi-block polymers usually consisting of an amorphous, flexible soft segment and a rigid crystalline or high </a:t>
            </a:r>
            <a:r>
              <a:rPr lang="en-US" sz="1400" dirty="0" err="1"/>
              <a:t>T</a:t>
            </a:r>
            <a:r>
              <a:rPr lang="en-US" sz="1400" baseline="-25000" dirty="0" err="1"/>
              <a:t>g</a:t>
            </a:r>
            <a:r>
              <a:rPr lang="en-US" sz="1400" dirty="0"/>
              <a:t> hard segment.  The flexible segments form a continuous domain, which is anchored by physical </a:t>
            </a:r>
            <a:r>
              <a:rPr lang="en-US" sz="1400" dirty="0" err="1"/>
              <a:t>crosslinking</a:t>
            </a:r>
            <a:r>
              <a:rPr lang="en-US" sz="1400" dirty="0"/>
              <a:t> of the hard segment aggregates.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30" name="Text Box 118"/>
          <p:cNvSpPr txBox="1">
            <a:spLocks noChangeArrowheads="1"/>
          </p:cNvSpPr>
          <p:nvPr/>
        </p:nvSpPr>
        <p:spPr bwMode="auto">
          <a:xfrm>
            <a:off x="0" y="746069"/>
            <a:ext cx="9144000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algn="ctr" defTabSz="4702175">
              <a:buSzTx/>
            </a:pPr>
            <a:r>
              <a:rPr lang="en-US" sz="1600" dirty="0" smtClean="0">
                <a:solidFill>
                  <a:srgbClr val="FF0000"/>
                </a:solidFill>
              </a:rPr>
              <a:t>Goals</a:t>
            </a:r>
          </a:p>
          <a:p>
            <a:pPr marL="342900" indent="-342900" algn="just" defTabSz="4702175">
              <a:buSzTx/>
              <a:buFontTx/>
              <a:buChar char="•"/>
            </a:pPr>
            <a:r>
              <a:rPr lang="en-US" sz="1400" dirty="0" smtClean="0"/>
              <a:t>Develop </a:t>
            </a:r>
            <a:r>
              <a:rPr lang="en-US" sz="1400" dirty="0"/>
              <a:t>nature inspired, novel polypeptide/polyurethane hybrid </a:t>
            </a:r>
            <a:r>
              <a:rPr lang="en-US" sz="1400" dirty="0" smtClean="0"/>
              <a:t>systems and e</a:t>
            </a:r>
            <a:r>
              <a:rPr lang="en-US" sz="1400" dirty="0" smtClean="0">
                <a:solidFill>
                  <a:schemeClr val="tx1"/>
                </a:solidFill>
              </a:rPr>
              <a:t>xplore </a:t>
            </a:r>
            <a:r>
              <a:rPr lang="en-US" sz="1400" dirty="0">
                <a:solidFill>
                  <a:schemeClr val="tx1"/>
                </a:solidFill>
              </a:rPr>
              <a:t>the affects of hierarchical ordering </a:t>
            </a:r>
            <a:r>
              <a:rPr lang="en-US" sz="1400" dirty="0" smtClean="0">
                <a:solidFill>
                  <a:schemeClr val="tx1"/>
                </a:solidFill>
              </a:rPr>
              <a:t>on </a:t>
            </a:r>
            <a:r>
              <a:rPr lang="en-US" sz="1400" dirty="0">
                <a:solidFill>
                  <a:schemeClr val="tx1"/>
                </a:solidFill>
              </a:rPr>
              <a:t>the thermal and mechanical </a:t>
            </a:r>
            <a:r>
              <a:rPr lang="en-US" sz="1400" dirty="0" smtClean="0">
                <a:solidFill>
                  <a:schemeClr val="tx1"/>
                </a:solidFill>
              </a:rPr>
              <a:t>properties.</a:t>
            </a:r>
            <a:endParaRPr lang="en-US" sz="1400" dirty="0">
              <a:solidFill>
                <a:schemeClr val="tx1"/>
              </a:solidFill>
            </a:endParaRPr>
          </a:p>
          <a:p>
            <a:pPr marL="342900" indent="-342900" algn="just" defTabSz="4702175">
              <a:buSzTx/>
              <a:buFontTx/>
              <a:buChar char="•"/>
            </a:pPr>
            <a:r>
              <a:rPr lang="en-US" sz="1400" dirty="0" smtClean="0"/>
              <a:t>Utilize </a:t>
            </a:r>
            <a:r>
              <a:rPr lang="en-US" sz="1400" dirty="0"/>
              <a:t>this understanding to develop </a:t>
            </a:r>
            <a:r>
              <a:rPr lang="en-US" sz="1400" dirty="0" smtClean="0"/>
              <a:t>tough materials for scratch and/or impact resistant coatings</a:t>
            </a:r>
            <a:endParaRPr lang="en-US" sz="1400" dirty="0"/>
          </a:p>
          <a:p>
            <a:pPr marL="342900" indent="-342900" algn="just" defTabSz="4702175">
              <a:buSzTx/>
              <a:buFontTx/>
              <a:buChar char="•"/>
            </a:pPr>
            <a:endParaRPr lang="en-US" sz="1000" dirty="0"/>
          </a:p>
          <a:p>
            <a:pPr marL="342900" indent="-342900" algn="just" defTabSz="4702175">
              <a:buSzTx/>
            </a:pPr>
            <a:endParaRPr lang="en-US" sz="1000" dirty="0"/>
          </a:p>
        </p:txBody>
      </p:sp>
      <p:pic>
        <p:nvPicPr>
          <p:cNvPr id="16" name="Picture 15" descr="E:\ACS PRF\no_peptide.jpg"/>
          <p:cNvPicPr/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625" y="82384"/>
            <a:ext cx="1066799" cy="908216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</p:pic>
      <p:sp>
        <p:nvSpPr>
          <p:cNvPr id="40" name="Text Box 118"/>
          <p:cNvSpPr txBox="1">
            <a:spLocks noChangeArrowheads="1"/>
          </p:cNvSpPr>
          <p:nvPr/>
        </p:nvSpPr>
        <p:spPr bwMode="auto">
          <a:xfrm>
            <a:off x="0" y="3626346"/>
            <a:ext cx="3962400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algn="ctr" defTabSz="4702175">
              <a:buSzTx/>
            </a:pPr>
            <a:r>
              <a:rPr lang="en-US" sz="1600" dirty="0" smtClean="0">
                <a:solidFill>
                  <a:srgbClr val="FF0000"/>
                </a:solidFill>
              </a:rPr>
              <a:t>Accomplishments</a:t>
            </a:r>
          </a:p>
          <a:p>
            <a:pPr marL="342900" indent="-342900" algn="just" defTabSz="4702175">
              <a:buSzTx/>
              <a:buFont typeface="Wingdings" pitchFamily="2" charset="2"/>
              <a:buChar char="ü"/>
            </a:pPr>
            <a:r>
              <a:rPr lang="en-US" sz="1400" dirty="0" smtClean="0">
                <a:solidFill>
                  <a:schemeClr val="tx1"/>
                </a:solidFill>
              </a:rPr>
              <a:t>Design and synthesize novel hybrid  polypeptide/polyurethanes containing:</a:t>
            </a:r>
          </a:p>
          <a:p>
            <a:pPr marL="342900" indent="-342900" algn="just" defTabSz="4702175">
              <a:buSzTx/>
              <a:buFont typeface="Wingdings" pitchFamily="2" charset="2"/>
              <a:buChar char="ü"/>
            </a:pPr>
            <a:endParaRPr lang="en-US" sz="1400" dirty="0"/>
          </a:p>
          <a:p>
            <a:pPr marL="342900" indent="-342900" algn="just" defTabSz="4702175">
              <a:buFont typeface="Wingdings" pitchFamily="2" charset="2"/>
              <a:buChar char="ü"/>
            </a:pPr>
            <a:endParaRPr lang="en-US" sz="1400" dirty="0" smtClean="0">
              <a:solidFill>
                <a:schemeClr val="tx1"/>
              </a:solidFill>
            </a:endParaRPr>
          </a:p>
          <a:p>
            <a:pPr marL="342900" indent="-342900" algn="just" defTabSz="4702175">
              <a:buSzTx/>
              <a:buFont typeface="Wingdings" pitchFamily="2" charset="2"/>
              <a:buChar char="ü"/>
            </a:pPr>
            <a:endParaRPr lang="en-US" sz="1400" dirty="0" smtClean="0"/>
          </a:p>
          <a:p>
            <a:pPr marL="342900" indent="-342900" algn="just" defTabSz="4702175">
              <a:buSzTx/>
              <a:buFont typeface="Wingdings" pitchFamily="2" charset="2"/>
              <a:buChar char="ü"/>
            </a:pPr>
            <a:endParaRPr lang="en-US" sz="1400" dirty="0" smtClean="0">
              <a:solidFill>
                <a:schemeClr val="tx1"/>
              </a:solidFill>
            </a:endParaRPr>
          </a:p>
          <a:p>
            <a:pPr marL="342900" indent="-342900" algn="just" defTabSz="4702175">
              <a:buSzTx/>
              <a:buFont typeface="Wingdings" pitchFamily="2" charset="2"/>
              <a:buChar char="ü"/>
            </a:pPr>
            <a:endParaRPr lang="en-US" sz="1400" dirty="0" smtClean="0">
              <a:solidFill>
                <a:schemeClr val="tx1"/>
              </a:solidFill>
            </a:endParaRPr>
          </a:p>
          <a:p>
            <a:pPr marL="342900" indent="-342900" algn="just" defTabSz="4702175">
              <a:buSzTx/>
              <a:buFont typeface="Wingdings" pitchFamily="2" charset="2"/>
              <a:buChar char="ü"/>
            </a:pPr>
            <a:endParaRPr lang="en-US" sz="1400" dirty="0"/>
          </a:p>
          <a:p>
            <a:pPr marL="342900" indent="-342900" algn="just" defTabSz="4702175">
              <a:buSzTx/>
              <a:buFont typeface="Wingdings" pitchFamily="2" charset="2"/>
              <a:buChar char="ü"/>
            </a:pPr>
            <a:endParaRPr lang="en-US" sz="1400" dirty="0" smtClean="0">
              <a:solidFill>
                <a:schemeClr val="tx1"/>
              </a:solidFill>
            </a:endParaRPr>
          </a:p>
          <a:p>
            <a:pPr marL="342900" indent="-342900" algn="just" defTabSz="4702175">
              <a:buFont typeface="Wingdings" pitchFamily="2" charset="2"/>
              <a:buChar char="ü"/>
            </a:pPr>
            <a:endParaRPr lang="en-US" sz="1400" dirty="0" smtClean="0">
              <a:solidFill>
                <a:schemeClr val="tx1"/>
              </a:solidFill>
            </a:endParaRPr>
          </a:p>
          <a:p>
            <a:pPr marL="342900" indent="-342900" algn="just" defTabSz="4702175">
              <a:buFont typeface="Wingdings" pitchFamily="2" charset="2"/>
              <a:buChar char="ü"/>
            </a:pPr>
            <a:r>
              <a:rPr lang="en-US" sz="1400" dirty="0" smtClean="0">
                <a:solidFill>
                  <a:schemeClr val="tx1"/>
                </a:solidFill>
              </a:rPr>
              <a:t>Mechanical studies confirm additional ordering does increase mechanical properties </a:t>
            </a:r>
            <a:endParaRPr lang="en-US" sz="1400" dirty="0" smtClean="0">
              <a:solidFill>
                <a:srgbClr val="FF0000"/>
              </a:solidFill>
            </a:endParaRPr>
          </a:p>
          <a:p>
            <a:pPr marL="342900" indent="-342900" algn="just" defTabSz="4702175">
              <a:buSzTx/>
              <a:buFontTx/>
              <a:buChar char="•"/>
            </a:pPr>
            <a:endParaRPr lang="en-US" sz="1000" dirty="0"/>
          </a:p>
          <a:p>
            <a:pPr marL="342900" indent="-342900" algn="just" defTabSz="4702175">
              <a:buSzTx/>
              <a:buFontTx/>
              <a:buChar char="•"/>
            </a:pPr>
            <a:endParaRPr lang="en-US" sz="1000" dirty="0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-16087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4343400" y="5505271"/>
            <a:ext cx="434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 smtClean="0"/>
              <a:t>Temperature depended storage modulus (right), higher modulus equals stiffer material, and tensile data (left) of </a:t>
            </a:r>
            <a:r>
              <a:rPr lang="en-US" sz="1200" dirty="0" smtClean="0"/>
              <a:t>PUs </a:t>
            </a:r>
            <a:r>
              <a:rPr lang="en-US" sz="1200" dirty="0" smtClean="0"/>
              <a:t>with and without polypeptide segments. Notice, the SPUs with polypeptides retains higher stiffness through a wider temperature range .  The tensile modulus of the IPDI </a:t>
            </a:r>
            <a:r>
              <a:rPr lang="en-US" sz="1200" dirty="0" err="1" smtClean="0"/>
              <a:t>peptidic</a:t>
            </a:r>
            <a:r>
              <a:rPr lang="en-US" sz="1200" dirty="0" smtClean="0"/>
              <a:t> </a:t>
            </a:r>
            <a:r>
              <a:rPr lang="en-US" sz="1200" dirty="0" smtClean="0"/>
              <a:t>PU </a:t>
            </a:r>
            <a:r>
              <a:rPr lang="en-US" sz="1200" dirty="0" smtClean="0"/>
              <a:t>is nearly 4x greater than the non-</a:t>
            </a:r>
            <a:r>
              <a:rPr lang="en-US" sz="1200" dirty="0" err="1" smtClean="0"/>
              <a:t>peptidic</a:t>
            </a:r>
            <a:r>
              <a:rPr lang="en-US" sz="1200" dirty="0" smtClean="0"/>
              <a:t> </a:t>
            </a:r>
            <a:r>
              <a:rPr lang="en-US" sz="1200" dirty="0" smtClean="0"/>
              <a:t>PU</a:t>
            </a:r>
            <a:r>
              <a:rPr lang="en-US" sz="1200" dirty="0" smtClean="0"/>
              <a:t>.</a:t>
            </a:r>
            <a:endParaRPr lang="en-US" sz="1200" dirty="0"/>
          </a:p>
        </p:txBody>
      </p:sp>
      <p:sp>
        <p:nvSpPr>
          <p:cNvPr id="47" name="Rectangle 46"/>
          <p:cNvSpPr/>
          <p:nvPr/>
        </p:nvSpPr>
        <p:spPr>
          <a:xfrm>
            <a:off x="152400" y="5638800"/>
            <a:ext cx="3429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 smtClean="0"/>
              <a:t>PBLG-</a:t>
            </a:r>
            <a:r>
              <a:rPr lang="en-US" sz="1200" i="1" dirty="0" smtClean="0"/>
              <a:t>b</a:t>
            </a:r>
            <a:r>
              <a:rPr lang="en-US" sz="1200" dirty="0" smtClean="0"/>
              <a:t>-PDMS-</a:t>
            </a:r>
            <a:r>
              <a:rPr lang="en-US" sz="1200" i="1" dirty="0" smtClean="0"/>
              <a:t>b</a:t>
            </a:r>
            <a:r>
              <a:rPr lang="en-US" sz="1200" dirty="0" smtClean="0"/>
              <a:t>-PBLG</a:t>
            </a:r>
            <a:endParaRPr lang="en-US" sz="1200" dirty="0"/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381000" y="4495800"/>
          <a:ext cx="3099575" cy="1157841"/>
        </p:xfrm>
        <a:graphic>
          <a:graphicData uri="http://schemas.openxmlformats.org/presentationml/2006/ole">
            <p:oleObj spid="_x0000_s12292" name="CS ChemDraw Drawing" r:id="rId5" imgW="4920742" imgH="1837620" progId="ChemDraw.Document.6.0">
              <p:embed/>
            </p:oleObj>
          </a:graphicData>
        </a:graphic>
      </p:graphicFrame>
      <p:grpSp>
        <p:nvGrpSpPr>
          <p:cNvPr id="28" name="Group 27"/>
          <p:cNvGrpSpPr/>
          <p:nvPr/>
        </p:nvGrpSpPr>
        <p:grpSpPr>
          <a:xfrm>
            <a:off x="4038600" y="3657600"/>
            <a:ext cx="4895850" cy="1885950"/>
            <a:chOff x="4038600" y="3657600"/>
            <a:chExt cx="4895850" cy="1885950"/>
          </a:xfrm>
        </p:grpSpPr>
        <p:pic>
          <p:nvPicPr>
            <p:cNvPr id="3" name="Picture 5" descr="C:\Users\JCJ7\Desktop\DMA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038600" y="3657600"/>
              <a:ext cx="2457450" cy="1885950"/>
            </a:xfrm>
            <a:prstGeom prst="rect">
              <a:avLst/>
            </a:prstGeom>
            <a:noFill/>
          </p:spPr>
        </p:pic>
        <p:pic>
          <p:nvPicPr>
            <p:cNvPr id="12294" name="Picture 6" descr="C:\Users\JCJ7\Desktop\Tensile.jpg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477000" y="3657600"/>
              <a:ext cx="2457450" cy="1885950"/>
            </a:xfrm>
            <a:prstGeom prst="rect">
              <a:avLst/>
            </a:prstGeom>
            <a:noFill/>
          </p:spPr>
        </p:pic>
      </p:grpSp>
      <p:pic>
        <p:nvPicPr>
          <p:cNvPr id="26" name="Picture 25" descr="C:\Users\JCJ7\Desktop\IPDI-Pep - phase.jp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191000" y="1828800"/>
            <a:ext cx="1014222" cy="1014222"/>
          </a:xfrm>
          <a:prstGeom prst="rect">
            <a:avLst/>
          </a:prstGeom>
          <a:noFill/>
          <a:ln w="12700">
            <a:solidFill>
              <a:srgbClr val="0000FF"/>
            </a:solidFill>
            <a:miter lim="800000"/>
            <a:headEnd/>
            <a:tailEnd/>
          </a:ln>
        </p:spPr>
      </p:pic>
      <p:pic>
        <p:nvPicPr>
          <p:cNvPr id="32" name="Picture 31" descr="C:\Users\JCJ7\Desktop\ipdi-pdms_1um.jpg"/>
          <p:cNvPicPr>
            <a:picLocks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334000" y="1828800"/>
            <a:ext cx="1011428" cy="1014222"/>
          </a:xfrm>
          <a:prstGeom prst="rect">
            <a:avLst/>
          </a:prstGeom>
          <a:noFill/>
          <a:ln w="12700">
            <a:solidFill>
              <a:srgbClr val="00FF00"/>
            </a:solidFill>
            <a:miter lim="800000"/>
            <a:headEnd/>
            <a:tailEnd/>
          </a:ln>
        </p:spPr>
      </p:pic>
      <p:pic>
        <p:nvPicPr>
          <p:cNvPr id="34" name="Picture 33" descr="C:\Users\JCJ7\Desktop\HDI-Pep phase 1um.jpg"/>
          <p:cNvPicPr>
            <a:picLocks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477000" y="1828800"/>
            <a:ext cx="1017016" cy="1011428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36" name="Picture 35" descr="C:\Users\JCJ7\Desktop\HDI-PDMS phase.jpg"/>
          <p:cNvPicPr>
            <a:picLocks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664196" y="1828800"/>
            <a:ext cx="1022604" cy="101422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37" name="TextBox 36"/>
          <p:cNvSpPr txBox="1"/>
          <p:nvPr/>
        </p:nvSpPr>
        <p:spPr>
          <a:xfrm>
            <a:off x="4267200" y="290280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 smtClean="0">
                <a:ea typeface="Calibri"/>
              </a:rPr>
              <a:t>AFM </a:t>
            </a:r>
            <a:r>
              <a:rPr lang="en-US" sz="1200" smtClean="0">
                <a:ea typeface="Calibri"/>
              </a:rPr>
              <a:t>of </a:t>
            </a:r>
            <a:r>
              <a:rPr lang="en-US" sz="1200" smtClean="0">
                <a:ea typeface="Calibri"/>
              </a:rPr>
              <a:t>PUs </a:t>
            </a:r>
            <a:r>
              <a:rPr lang="en-US" sz="1200" dirty="0" smtClean="0">
                <a:ea typeface="Calibri"/>
              </a:rPr>
              <a:t>demonstrating the phase separated nature of the polymers.  Images are 1 µm x 1 µm. a) IPDI-BDO-PDMS, b) IPDI-BDO-(PBLG-PDMS-PBLG), c) HDI-BDO-PDMS, d) HDI-BDO-(PBLG-PDMS-PBLG)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945</TotalTime>
  <Words>210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CS ChemDraw Drawing</vt:lpstr>
      <vt:lpstr>Slide 1</vt:lpstr>
    </vt:vector>
  </TitlesOfParts>
  <Company>Case Western Reserve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Casey Johnson</dc:creator>
  <cp:lastModifiedBy>Professor Korley</cp:lastModifiedBy>
  <cp:revision>104</cp:revision>
  <dcterms:created xsi:type="dcterms:W3CDTF">2009-09-23T23:57:13Z</dcterms:created>
  <dcterms:modified xsi:type="dcterms:W3CDTF">2010-09-30T03:21:42Z</dcterms:modified>
</cp:coreProperties>
</file>