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DD0"/>
    <a:srgbClr val="8B03C3"/>
    <a:srgbClr val="3A55C3"/>
    <a:srgbClr val="C1B03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100" d="100"/>
          <a:sy n="100" d="100"/>
        </p:scale>
        <p:origin x="-552" y="5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B16F-54D6-4C21-8C7A-3F257EE5209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9FC9B7-8281-46F2-BE74-0003BA52CD6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99B753-4585-4A27-8B53-AFCF8C76AD8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78510-7A08-4055-A7A7-1A455B17962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52B7F7-0579-4F0E-8E81-7193F3CF6C7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F5364AD-76EA-49CE-97D9-F2971F19043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2C99DDB-6F21-477D-A156-569760A724E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C6A56E9-DDC2-4AF8-953D-AFA80FBCA05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CA9BF07-4B6C-42D6-AEDC-75E697755CC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74D16F-138F-4110-917E-BAFCD9CAA33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CF5B85B-BF08-41CC-997B-4F76652C15F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F9DA6824-8D3C-49B2-8759-64DC5786DC0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pitchFamily="1" charset="-128"/>
        </a:defRPr>
      </a:lvl2pPr>
      <a:lvl3pPr algn="ctr" rtl="0" fontAlgn="base">
        <a:spcBef>
          <a:spcPct val="0"/>
        </a:spcBef>
        <a:spcAft>
          <a:spcPct val="0"/>
        </a:spcAft>
        <a:defRPr sz="4400">
          <a:solidFill>
            <a:schemeClr val="tx2"/>
          </a:solidFill>
          <a:latin typeface="Arial" charset="0"/>
          <a:ea typeface="ＭＳ Ｐゴシック" pitchFamily="1" charset="-128"/>
        </a:defRPr>
      </a:lvl3pPr>
      <a:lvl4pPr algn="ctr" rtl="0" fontAlgn="base">
        <a:spcBef>
          <a:spcPct val="0"/>
        </a:spcBef>
        <a:spcAft>
          <a:spcPct val="0"/>
        </a:spcAft>
        <a:defRPr sz="4400">
          <a:solidFill>
            <a:schemeClr val="tx2"/>
          </a:solidFill>
          <a:latin typeface="Arial" charset="0"/>
          <a:ea typeface="ＭＳ Ｐゴシック" pitchFamily="1" charset="-128"/>
        </a:defRPr>
      </a:lvl4pPr>
      <a:lvl5pPr algn="ctr" rtl="0" fontAlgn="base">
        <a:spcBef>
          <a:spcPct val="0"/>
        </a:spcBef>
        <a:spcAft>
          <a:spcPct val="0"/>
        </a:spcAft>
        <a:defRPr sz="4400">
          <a:solidFill>
            <a:schemeClr val="tx2"/>
          </a:solidFill>
          <a:latin typeface="Arial" charset="0"/>
          <a:ea typeface="ＭＳ Ｐゴシック" pitchFamily="1" charset="-128"/>
        </a:defRPr>
      </a:lvl5pPr>
      <a:lvl6pPr marL="457200" algn="ctr" rtl="0" fontAlgn="base">
        <a:spcBef>
          <a:spcPct val="0"/>
        </a:spcBef>
        <a:spcAft>
          <a:spcPct val="0"/>
        </a:spcAft>
        <a:defRPr sz="4400">
          <a:solidFill>
            <a:schemeClr val="tx2"/>
          </a:solidFill>
          <a:latin typeface="Arial" charset="0"/>
          <a:ea typeface="ＭＳ Ｐゴシック" pitchFamily="1" charset="-128"/>
        </a:defRPr>
      </a:lvl6pPr>
      <a:lvl7pPr marL="914400" algn="ctr" rtl="0" fontAlgn="base">
        <a:spcBef>
          <a:spcPct val="0"/>
        </a:spcBef>
        <a:spcAft>
          <a:spcPct val="0"/>
        </a:spcAft>
        <a:defRPr sz="4400">
          <a:solidFill>
            <a:schemeClr val="tx2"/>
          </a:solidFill>
          <a:latin typeface="Arial" charset="0"/>
          <a:ea typeface="ＭＳ Ｐゴシック" pitchFamily="1" charset="-128"/>
        </a:defRPr>
      </a:lvl7pPr>
      <a:lvl8pPr marL="1371600" algn="ctr" rtl="0" fontAlgn="base">
        <a:spcBef>
          <a:spcPct val="0"/>
        </a:spcBef>
        <a:spcAft>
          <a:spcPct val="0"/>
        </a:spcAft>
        <a:defRPr sz="4400">
          <a:solidFill>
            <a:schemeClr val="tx2"/>
          </a:solidFill>
          <a:latin typeface="Arial" charset="0"/>
          <a:ea typeface="ＭＳ Ｐゴシック" pitchFamily="1" charset="-128"/>
        </a:defRPr>
      </a:lvl8pPr>
      <a:lvl9pPr marL="1828800" algn="ctr" rtl="0" fontAlgn="base">
        <a:spcBef>
          <a:spcPct val="0"/>
        </a:spcBef>
        <a:spcAft>
          <a:spcPct val="0"/>
        </a:spcAft>
        <a:defRPr sz="4400">
          <a:solidFill>
            <a:schemeClr val="tx2"/>
          </a:solidFill>
          <a:latin typeface="Arial" charset="0"/>
          <a:ea typeface="ＭＳ Ｐゴシック" pitchFamily="1"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1B035"/>
        </a:solidFill>
        <a:effectLst/>
      </p:bgPr>
    </p:bg>
    <p:spTree>
      <p:nvGrpSpPr>
        <p:cNvPr id="1" name=""/>
        <p:cNvGrpSpPr/>
        <p:nvPr/>
      </p:nvGrpSpPr>
      <p:grpSpPr>
        <a:xfrm>
          <a:off x="0" y="0"/>
          <a:ext cx="0" cy="0"/>
          <a:chOff x="0" y="0"/>
          <a:chExt cx="0" cy="0"/>
        </a:xfrm>
      </p:grpSpPr>
      <p:pic>
        <p:nvPicPr>
          <p:cNvPr id="2050" name="Picture 2" descr="laminations_SEM_fig"/>
          <p:cNvPicPr>
            <a:picLocks noChangeAspect="1" noChangeArrowheads="1"/>
          </p:cNvPicPr>
          <p:nvPr/>
        </p:nvPicPr>
        <p:blipFill>
          <a:blip r:embed="rId2" cstate="screen"/>
          <a:srcRect/>
          <a:stretch>
            <a:fillRect/>
          </a:stretch>
        </p:blipFill>
        <p:spPr bwMode="auto">
          <a:xfrm>
            <a:off x="7035800" y="2057400"/>
            <a:ext cx="2043113" cy="4648200"/>
          </a:xfrm>
          <a:prstGeom prst="rect">
            <a:avLst/>
          </a:prstGeom>
          <a:noFill/>
        </p:spPr>
      </p:pic>
      <p:pic>
        <p:nvPicPr>
          <p:cNvPr id="2051" name="Picture 3" descr="long_valley_Fig_JSL"/>
          <p:cNvPicPr>
            <a:picLocks noChangeAspect="1" noChangeArrowheads="1"/>
          </p:cNvPicPr>
          <p:nvPr/>
        </p:nvPicPr>
        <p:blipFill>
          <a:blip r:embed="rId3" cstate="screen"/>
          <a:srcRect/>
          <a:stretch>
            <a:fillRect/>
          </a:stretch>
        </p:blipFill>
        <p:spPr bwMode="auto">
          <a:xfrm>
            <a:off x="31750" y="50800"/>
            <a:ext cx="2787650" cy="1920875"/>
          </a:xfrm>
          <a:prstGeom prst="rect">
            <a:avLst/>
          </a:prstGeom>
          <a:noFill/>
        </p:spPr>
      </p:pic>
      <p:pic>
        <p:nvPicPr>
          <p:cNvPr id="2052" name="Picture 4" descr="little_hot_creek_panorama"/>
          <p:cNvPicPr>
            <a:picLocks noChangeAspect="1" noChangeArrowheads="1"/>
          </p:cNvPicPr>
          <p:nvPr/>
        </p:nvPicPr>
        <p:blipFill>
          <a:blip r:embed="rId4" cstate="screen"/>
          <a:srcRect/>
          <a:stretch>
            <a:fillRect/>
          </a:stretch>
        </p:blipFill>
        <p:spPr bwMode="auto">
          <a:xfrm>
            <a:off x="2895600" y="50800"/>
            <a:ext cx="6172200" cy="1900238"/>
          </a:xfrm>
          <a:prstGeom prst="rect">
            <a:avLst/>
          </a:prstGeom>
          <a:noFill/>
        </p:spPr>
      </p:pic>
      <p:pic>
        <p:nvPicPr>
          <p:cNvPr id="2053" name="Picture 5" descr="HISTOGRAMS"/>
          <p:cNvPicPr>
            <a:picLocks noChangeAspect="1" noChangeArrowheads="1"/>
          </p:cNvPicPr>
          <p:nvPr/>
        </p:nvPicPr>
        <p:blipFill>
          <a:blip r:embed="rId5" cstate="screen"/>
          <a:srcRect/>
          <a:stretch>
            <a:fillRect/>
          </a:stretch>
        </p:blipFill>
        <p:spPr bwMode="auto">
          <a:xfrm>
            <a:off x="76200" y="4876800"/>
            <a:ext cx="2743200" cy="1809750"/>
          </a:xfrm>
          <a:prstGeom prst="rect">
            <a:avLst/>
          </a:prstGeom>
          <a:noFill/>
        </p:spPr>
      </p:pic>
      <p:sp>
        <p:nvSpPr>
          <p:cNvPr id="2054" name="Rectangle 6"/>
          <p:cNvSpPr>
            <a:spLocks noChangeArrowheads="1"/>
          </p:cNvSpPr>
          <p:nvPr/>
        </p:nvSpPr>
        <p:spPr bwMode="auto">
          <a:xfrm>
            <a:off x="2819400" y="1981200"/>
            <a:ext cx="4114800" cy="581025"/>
          </a:xfrm>
          <a:prstGeom prst="rect">
            <a:avLst/>
          </a:prstGeom>
          <a:noFill/>
          <a:ln w="9525">
            <a:noFill/>
            <a:miter lim="800000"/>
            <a:headEnd/>
            <a:tailEnd/>
          </a:ln>
        </p:spPr>
        <p:txBody>
          <a:bodyPr>
            <a:spAutoFit/>
          </a:bodyPr>
          <a:lstStyle/>
          <a:p>
            <a:r>
              <a:rPr lang="en-US" sz="1600">
                <a:solidFill>
                  <a:srgbClr val="080DD0"/>
                </a:solidFill>
              </a:rPr>
              <a:t>Jade Star Lackey, Department of Geology, Pomona College, Claremont, CA. </a:t>
            </a:r>
          </a:p>
        </p:txBody>
      </p:sp>
      <p:sp>
        <p:nvSpPr>
          <p:cNvPr id="2055" name="Rectangle 7"/>
          <p:cNvSpPr>
            <a:spLocks noChangeArrowheads="1"/>
          </p:cNvSpPr>
          <p:nvPr/>
        </p:nvSpPr>
        <p:spPr bwMode="auto">
          <a:xfrm>
            <a:off x="2857500" y="0"/>
            <a:ext cx="6172200" cy="1006475"/>
          </a:xfrm>
          <a:prstGeom prst="rect">
            <a:avLst/>
          </a:prstGeom>
          <a:noFill/>
          <a:ln w="9525">
            <a:noFill/>
            <a:miter lim="800000"/>
            <a:headEnd/>
            <a:tailEnd/>
          </a:ln>
        </p:spPr>
        <p:txBody>
          <a:bodyPr>
            <a:spAutoFit/>
          </a:bodyPr>
          <a:lstStyle/>
          <a:p>
            <a:r>
              <a:rPr lang="en-US" sz="2000">
                <a:solidFill>
                  <a:srgbClr val="080DD0"/>
                </a:solidFill>
                <a:latin typeface="Helvetica" pitchFamily="1" charset="0"/>
              </a:rPr>
              <a:t>Sandstone Silicification in a Caldera Lake: Implications for Cementation at High Geothermal Gradients</a:t>
            </a:r>
          </a:p>
        </p:txBody>
      </p:sp>
      <p:pic>
        <p:nvPicPr>
          <p:cNvPr id="2056" name="Picture 8" descr="Long Valley Lake Level"/>
          <p:cNvPicPr>
            <a:picLocks noChangeAspect="1" noChangeArrowheads="1"/>
          </p:cNvPicPr>
          <p:nvPr/>
        </p:nvPicPr>
        <p:blipFill>
          <a:blip r:embed="rId6" cstate="screen"/>
          <a:srcRect/>
          <a:stretch>
            <a:fillRect/>
          </a:stretch>
        </p:blipFill>
        <p:spPr bwMode="auto">
          <a:xfrm>
            <a:off x="76200" y="2057400"/>
            <a:ext cx="2743200" cy="2609850"/>
          </a:xfrm>
          <a:prstGeom prst="rect">
            <a:avLst/>
          </a:prstGeom>
          <a:noFill/>
        </p:spPr>
      </p:pic>
      <p:sp>
        <p:nvSpPr>
          <p:cNvPr id="2058" name="Text Box 10"/>
          <p:cNvSpPr txBox="1">
            <a:spLocks noChangeArrowheads="1"/>
          </p:cNvSpPr>
          <p:nvPr/>
        </p:nvSpPr>
        <p:spPr bwMode="auto">
          <a:xfrm>
            <a:off x="2895600" y="2514600"/>
            <a:ext cx="4038600" cy="1244600"/>
          </a:xfrm>
          <a:prstGeom prst="rect">
            <a:avLst/>
          </a:prstGeom>
          <a:noFill/>
          <a:ln w="9525">
            <a:noFill/>
            <a:miter lim="800000"/>
            <a:headEnd/>
            <a:tailEnd/>
          </a:ln>
          <a:effectLst/>
        </p:spPr>
        <p:txBody>
          <a:bodyPr>
            <a:spAutoFit/>
          </a:bodyPr>
          <a:lstStyle/>
          <a:p>
            <a:pPr algn="just" eaLnBrk="1" hangingPunct="1">
              <a:lnSpc>
                <a:spcPct val="90000"/>
              </a:lnSpc>
              <a:spcBef>
                <a:spcPct val="50000"/>
              </a:spcBef>
            </a:pPr>
            <a:r>
              <a:rPr lang="en-US" sz="1400" b="1" i="1">
                <a:solidFill>
                  <a:srgbClr val="080DD0"/>
                </a:solidFill>
              </a:rPr>
              <a:t>Long Valley Lake</a:t>
            </a:r>
            <a:r>
              <a:rPr lang="en-US" sz="1400" i="1">
                <a:solidFill>
                  <a:srgbClr val="080DD0"/>
                </a:solidFill>
              </a:rPr>
              <a:t>: </a:t>
            </a:r>
            <a:r>
              <a:rPr lang="en-US" sz="1400">
                <a:solidFill>
                  <a:srgbClr val="080DD0"/>
                </a:solidFill>
              </a:rPr>
              <a:t>The supervolcanic eruption of the Bishop Tuff 760,000 years ago created the Long Valley (LV) caldera in east-central CA (1). A Pleistocene lake filled the caldera (2), and Sandstones deposited in the lake were cemented by siliceous geothermal fluids (3A,B).</a:t>
            </a:r>
          </a:p>
        </p:txBody>
      </p:sp>
      <p:sp>
        <p:nvSpPr>
          <p:cNvPr id="2059" name="Text Box 11"/>
          <p:cNvSpPr txBox="1">
            <a:spLocks noChangeArrowheads="1"/>
          </p:cNvSpPr>
          <p:nvPr/>
        </p:nvSpPr>
        <p:spPr bwMode="auto">
          <a:xfrm>
            <a:off x="2895600" y="3733800"/>
            <a:ext cx="4038600" cy="1244600"/>
          </a:xfrm>
          <a:prstGeom prst="rect">
            <a:avLst/>
          </a:prstGeom>
          <a:noFill/>
          <a:ln w="9525">
            <a:noFill/>
            <a:miter lim="800000"/>
            <a:headEnd/>
            <a:tailEnd/>
          </a:ln>
          <a:effectLst/>
        </p:spPr>
        <p:txBody>
          <a:bodyPr>
            <a:spAutoFit/>
          </a:bodyPr>
          <a:lstStyle/>
          <a:p>
            <a:pPr algn="just" eaLnBrk="1" hangingPunct="1">
              <a:lnSpc>
                <a:spcPct val="90000"/>
              </a:lnSpc>
              <a:spcBef>
                <a:spcPct val="50000"/>
              </a:spcBef>
            </a:pPr>
            <a:r>
              <a:rPr lang="en-US" sz="1400" b="1" i="1">
                <a:solidFill>
                  <a:srgbClr val="080DD0"/>
                </a:solidFill>
              </a:rPr>
              <a:t>Objective &amp; Significance</a:t>
            </a:r>
            <a:r>
              <a:rPr lang="en-US" sz="1400" i="1">
                <a:solidFill>
                  <a:srgbClr val="080DD0"/>
                </a:solidFill>
              </a:rPr>
              <a:t>: </a:t>
            </a:r>
            <a:r>
              <a:rPr lang="en-US" sz="1400">
                <a:solidFill>
                  <a:srgbClr val="080DD0"/>
                </a:solidFill>
              </a:rPr>
              <a:t>In this study at LV, we seek to better understand the rates and modes of sediment cementation in geothermal and hydrocarbon reservoirs. Fortuitous exposure of the LV sandstones creates an ideal natural laboratory to study these processes. </a:t>
            </a:r>
          </a:p>
        </p:txBody>
      </p:sp>
      <p:sp>
        <p:nvSpPr>
          <p:cNvPr id="2060" name="Rectangle 12"/>
          <p:cNvSpPr>
            <a:spLocks noChangeArrowheads="1"/>
          </p:cNvSpPr>
          <p:nvPr/>
        </p:nvSpPr>
        <p:spPr bwMode="auto">
          <a:xfrm>
            <a:off x="76200" y="212725"/>
            <a:ext cx="325438" cy="396875"/>
          </a:xfrm>
          <a:prstGeom prst="rect">
            <a:avLst/>
          </a:prstGeom>
          <a:noFill/>
          <a:ln w="9525">
            <a:noFill/>
            <a:miter lim="800000"/>
            <a:headEnd/>
            <a:tailEnd/>
          </a:ln>
          <a:effectLst/>
        </p:spPr>
        <p:txBody>
          <a:bodyPr wrap="none">
            <a:spAutoFit/>
          </a:bodyPr>
          <a:lstStyle/>
          <a:p>
            <a:r>
              <a:rPr lang="en-US" sz="2000">
                <a:solidFill>
                  <a:srgbClr val="080DD0"/>
                </a:solidFill>
                <a:latin typeface="Helvetica" pitchFamily="1" charset="0"/>
              </a:rPr>
              <a:t>1</a:t>
            </a:r>
          </a:p>
        </p:txBody>
      </p:sp>
      <p:sp>
        <p:nvSpPr>
          <p:cNvPr id="2061" name="Rectangle 13"/>
          <p:cNvSpPr>
            <a:spLocks noChangeArrowheads="1"/>
          </p:cNvSpPr>
          <p:nvPr/>
        </p:nvSpPr>
        <p:spPr bwMode="auto">
          <a:xfrm>
            <a:off x="76200" y="2209800"/>
            <a:ext cx="325438" cy="396875"/>
          </a:xfrm>
          <a:prstGeom prst="rect">
            <a:avLst/>
          </a:prstGeom>
          <a:noFill/>
          <a:ln w="9525">
            <a:noFill/>
            <a:miter lim="800000"/>
            <a:headEnd/>
            <a:tailEnd/>
          </a:ln>
          <a:effectLst/>
        </p:spPr>
        <p:txBody>
          <a:bodyPr wrap="none">
            <a:spAutoFit/>
          </a:bodyPr>
          <a:lstStyle/>
          <a:p>
            <a:r>
              <a:rPr lang="en-US" sz="2000">
                <a:solidFill>
                  <a:srgbClr val="080DD0"/>
                </a:solidFill>
                <a:latin typeface="Helvetica" pitchFamily="1" charset="0"/>
              </a:rPr>
              <a:t>2</a:t>
            </a:r>
          </a:p>
        </p:txBody>
      </p:sp>
      <p:grpSp>
        <p:nvGrpSpPr>
          <p:cNvPr id="2064" name="Group 16"/>
          <p:cNvGrpSpPr>
            <a:grpSpLocks/>
          </p:cNvGrpSpPr>
          <p:nvPr/>
        </p:nvGrpSpPr>
        <p:grpSpPr bwMode="auto">
          <a:xfrm>
            <a:off x="76200" y="3962400"/>
            <a:ext cx="1600200" cy="639763"/>
            <a:chOff x="96" y="2544"/>
            <a:chExt cx="1008" cy="403"/>
          </a:xfrm>
        </p:grpSpPr>
        <p:sp>
          <p:nvSpPr>
            <p:cNvPr id="2063" name="Freeform 15"/>
            <p:cNvSpPr>
              <a:spLocks/>
            </p:cNvSpPr>
            <p:nvPr/>
          </p:nvSpPr>
          <p:spPr bwMode="auto">
            <a:xfrm>
              <a:off x="144" y="2592"/>
              <a:ext cx="960" cy="336"/>
            </a:xfrm>
            <a:custGeom>
              <a:avLst/>
              <a:gdLst/>
              <a:ahLst/>
              <a:cxnLst>
                <a:cxn ang="0">
                  <a:pos x="0" y="288"/>
                </a:cxn>
                <a:cxn ang="0">
                  <a:pos x="0" y="0"/>
                </a:cxn>
                <a:cxn ang="0">
                  <a:pos x="720" y="0"/>
                </a:cxn>
                <a:cxn ang="0">
                  <a:pos x="960" y="192"/>
                </a:cxn>
                <a:cxn ang="0">
                  <a:pos x="576" y="192"/>
                </a:cxn>
                <a:cxn ang="0">
                  <a:pos x="576" y="336"/>
                </a:cxn>
                <a:cxn ang="0">
                  <a:pos x="0" y="336"/>
                </a:cxn>
              </a:cxnLst>
              <a:rect l="0" t="0" r="r" b="b"/>
              <a:pathLst>
                <a:path w="960" h="336">
                  <a:moveTo>
                    <a:pt x="0" y="288"/>
                  </a:moveTo>
                  <a:lnTo>
                    <a:pt x="0" y="0"/>
                  </a:lnTo>
                  <a:lnTo>
                    <a:pt x="720" y="0"/>
                  </a:lnTo>
                  <a:lnTo>
                    <a:pt x="960" y="192"/>
                  </a:lnTo>
                  <a:lnTo>
                    <a:pt x="576" y="192"/>
                  </a:lnTo>
                  <a:lnTo>
                    <a:pt x="576" y="336"/>
                  </a:lnTo>
                  <a:lnTo>
                    <a:pt x="0" y="336"/>
                  </a:lnTo>
                </a:path>
              </a:pathLst>
            </a:custGeom>
            <a:solidFill>
              <a:schemeClr val="bg1">
                <a:alpha val="67000"/>
              </a:schemeClr>
            </a:solidFill>
            <a:ln w="9525">
              <a:noFill/>
              <a:round/>
              <a:headEnd/>
              <a:tailEnd/>
            </a:ln>
          </p:spPr>
          <p:txBody>
            <a:bodyPr wrap="none" anchor="ctr"/>
            <a:lstStyle/>
            <a:p>
              <a:endParaRPr lang="en-US"/>
            </a:p>
          </p:txBody>
        </p:sp>
        <p:sp>
          <p:nvSpPr>
            <p:cNvPr id="2062" name="Rectangle 14"/>
            <p:cNvSpPr>
              <a:spLocks noChangeArrowheads="1"/>
            </p:cNvSpPr>
            <p:nvPr/>
          </p:nvSpPr>
          <p:spPr bwMode="auto">
            <a:xfrm>
              <a:off x="96" y="2544"/>
              <a:ext cx="997" cy="403"/>
            </a:xfrm>
            <a:prstGeom prst="rect">
              <a:avLst/>
            </a:prstGeom>
            <a:noFill/>
            <a:ln w="9525">
              <a:noFill/>
              <a:miter lim="800000"/>
              <a:headEnd/>
              <a:tailEnd/>
            </a:ln>
            <a:effectLst/>
          </p:spPr>
          <p:txBody>
            <a:bodyPr wrap="none">
              <a:spAutoFit/>
            </a:bodyPr>
            <a:lstStyle/>
            <a:p>
              <a:r>
                <a:rPr lang="en-US" sz="1200">
                  <a:solidFill>
                    <a:srgbClr val="080DD0"/>
                  </a:solidFill>
                  <a:latin typeface="Helvetica" pitchFamily="1" charset="0"/>
                </a:rPr>
                <a:t>GIS rendering of</a:t>
              </a:r>
            </a:p>
            <a:p>
              <a:r>
                <a:rPr lang="en-US" sz="1200">
                  <a:solidFill>
                    <a:srgbClr val="080DD0"/>
                  </a:solidFill>
                  <a:latin typeface="Helvetica" pitchFamily="1" charset="0"/>
                </a:rPr>
                <a:t>possible Long Valley</a:t>
              </a:r>
            </a:p>
            <a:p>
              <a:r>
                <a:rPr lang="en-US" sz="1200">
                  <a:solidFill>
                    <a:srgbClr val="080DD0"/>
                  </a:solidFill>
                  <a:latin typeface="Helvetica" pitchFamily="1" charset="0"/>
                </a:rPr>
                <a:t>Lake stands. </a:t>
              </a:r>
            </a:p>
          </p:txBody>
        </p:sp>
      </p:grpSp>
      <p:sp>
        <p:nvSpPr>
          <p:cNvPr id="2065" name="Text Box 17"/>
          <p:cNvSpPr txBox="1">
            <a:spLocks noChangeArrowheads="1"/>
          </p:cNvSpPr>
          <p:nvPr/>
        </p:nvSpPr>
        <p:spPr bwMode="auto">
          <a:xfrm>
            <a:off x="2895600" y="4953000"/>
            <a:ext cx="3962400" cy="1820863"/>
          </a:xfrm>
          <a:prstGeom prst="rect">
            <a:avLst/>
          </a:prstGeom>
          <a:noFill/>
          <a:ln w="9525">
            <a:noFill/>
            <a:miter lim="800000"/>
            <a:headEnd/>
            <a:tailEnd/>
          </a:ln>
          <a:effectLst/>
        </p:spPr>
        <p:txBody>
          <a:bodyPr>
            <a:spAutoFit/>
          </a:bodyPr>
          <a:lstStyle/>
          <a:p>
            <a:pPr algn="just" eaLnBrk="1" hangingPunct="1">
              <a:lnSpc>
                <a:spcPct val="90000"/>
              </a:lnSpc>
              <a:spcBef>
                <a:spcPct val="50000"/>
              </a:spcBef>
            </a:pPr>
            <a:r>
              <a:rPr lang="en-US" sz="1400" b="1" i="1">
                <a:solidFill>
                  <a:srgbClr val="080DD0"/>
                </a:solidFill>
              </a:rPr>
              <a:t>Outcomes</a:t>
            </a:r>
            <a:r>
              <a:rPr lang="en-US" sz="1400" i="1">
                <a:solidFill>
                  <a:srgbClr val="080DD0"/>
                </a:solidFill>
              </a:rPr>
              <a:t>: LV sandstones have</a:t>
            </a:r>
            <a:r>
              <a:rPr lang="en-US" sz="1400">
                <a:solidFill>
                  <a:srgbClr val="080DD0"/>
                </a:solidFill>
              </a:rPr>
              <a:t> complex cementation structures at cm to mm scales with multiple generations of cement showing step-wise sealing of the LV sandstones (3A-D). Oxygen isotopes of opal cements are high relative to geothermal silica sinter rocks (4) indicating that cements were deposed when hydrothermal fluid “outbursts” mixed with cool lake waters.</a:t>
            </a:r>
          </a:p>
        </p:txBody>
      </p:sp>
      <p:pic>
        <p:nvPicPr>
          <p:cNvPr id="2066" name="Picture 18" descr="lab_logo"/>
          <p:cNvPicPr>
            <a:picLocks noChangeAspect="1" noChangeArrowheads="1"/>
          </p:cNvPicPr>
          <p:nvPr/>
        </p:nvPicPr>
        <p:blipFill>
          <a:blip r:embed="rId7" cstate="screen"/>
          <a:srcRect/>
          <a:stretch>
            <a:fillRect/>
          </a:stretch>
        </p:blipFill>
        <p:spPr bwMode="auto">
          <a:xfrm>
            <a:off x="8001000" y="990600"/>
            <a:ext cx="914400" cy="914400"/>
          </a:xfrm>
          <a:prstGeom prst="rect">
            <a:avLst/>
          </a:prstGeom>
          <a:noFill/>
        </p:spPr>
      </p:pic>
      <p:sp>
        <p:nvSpPr>
          <p:cNvPr id="2067" name="Rectangle 19"/>
          <p:cNvSpPr>
            <a:spLocks noChangeArrowheads="1"/>
          </p:cNvSpPr>
          <p:nvPr/>
        </p:nvSpPr>
        <p:spPr bwMode="auto">
          <a:xfrm>
            <a:off x="38100" y="6372225"/>
            <a:ext cx="325438" cy="396875"/>
          </a:xfrm>
          <a:prstGeom prst="rect">
            <a:avLst/>
          </a:prstGeom>
          <a:noFill/>
          <a:ln w="9525">
            <a:noFill/>
            <a:miter lim="800000"/>
            <a:headEnd/>
            <a:tailEnd/>
          </a:ln>
          <a:effectLst/>
        </p:spPr>
        <p:txBody>
          <a:bodyPr wrap="none">
            <a:spAutoFit/>
          </a:bodyPr>
          <a:lstStyle/>
          <a:p>
            <a:r>
              <a:rPr lang="en-US" sz="2000">
                <a:solidFill>
                  <a:srgbClr val="080DD0"/>
                </a:solidFill>
                <a:latin typeface="Helvetica" pitchFamily="1" charset="0"/>
              </a:rPr>
              <a:t>4</a:t>
            </a:r>
          </a:p>
        </p:txBody>
      </p:sp>
      <p:sp>
        <p:nvSpPr>
          <p:cNvPr id="2068" name="Rectangle 20"/>
          <p:cNvSpPr>
            <a:spLocks noChangeArrowheads="1"/>
          </p:cNvSpPr>
          <p:nvPr/>
        </p:nvSpPr>
        <p:spPr bwMode="auto">
          <a:xfrm>
            <a:off x="8724900" y="2092325"/>
            <a:ext cx="325438" cy="396875"/>
          </a:xfrm>
          <a:prstGeom prst="rect">
            <a:avLst/>
          </a:prstGeom>
          <a:solidFill>
            <a:schemeClr val="bg1">
              <a:alpha val="58000"/>
            </a:schemeClr>
          </a:solidFill>
          <a:ln w="9525">
            <a:noFill/>
            <a:miter lim="800000"/>
            <a:headEnd/>
            <a:tailEnd/>
          </a:ln>
          <a:effectLst/>
        </p:spPr>
        <p:txBody>
          <a:bodyPr>
            <a:spAutoFit/>
          </a:bodyPr>
          <a:lstStyle/>
          <a:p>
            <a:r>
              <a:rPr lang="en-US" sz="2000">
                <a:solidFill>
                  <a:srgbClr val="080DD0"/>
                </a:solidFill>
                <a:latin typeface="Helvetica" pitchFamily="1" charset="0"/>
              </a:rPr>
              <a:t>4</a:t>
            </a:r>
          </a:p>
        </p:txBody>
      </p:sp>
      <p:sp>
        <p:nvSpPr>
          <p:cNvPr id="2069" name="Rectangle 21"/>
          <p:cNvSpPr>
            <a:spLocks noChangeArrowheads="1"/>
          </p:cNvSpPr>
          <p:nvPr/>
        </p:nvSpPr>
        <p:spPr bwMode="auto">
          <a:xfrm>
            <a:off x="7010400" y="6596063"/>
            <a:ext cx="1905000" cy="274637"/>
          </a:xfrm>
          <a:prstGeom prst="rect">
            <a:avLst/>
          </a:prstGeom>
          <a:solidFill>
            <a:schemeClr val="bg1">
              <a:alpha val="67999"/>
            </a:schemeClr>
          </a:solidFill>
          <a:ln w="9525">
            <a:noFill/>
            <a:miter lim="800000"/>
            <a:headEnd/>
            <a:tailEnd/>
          </a:ln>
          <a:effectLst/>
        </p:spPr>
        <p:txBody>
          <a:bodyPr>
            <a:spAutoFit/>
          </a:bodyPr>
          <a:lstStyle/>
          <a:p>
            <a:r>
              <a:rPr lang="en-US" sz="1200">
                <a:solidFill>
                  <a:srgbClr val="080DD0"/>
                </a:solidFill>
                <a:latin typeface="Helvetica" pitchFamily="1" charset="0"/>
              </a:rPr>
              <a:t> 1 &amp; 2 are cement bands</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368</TotalTime>
  <Words>206</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ＭＳ Ｐゴシック</vt:lpstr>
      <vt:lpstr>Helvetica</vt:lpstr>
      <vt:lpstr>Blank Presentation</vt:lpstr>
      <vt:lpstr>Slide 1</vt:lpstr>
    </vt:vector>
  </TitlesOfParts>
  <Company>Jade Star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Jade Star</dc:creator>
  <cp:lastModifiedBy>Jade Star Lackey</cp:lastModifiedBy>
  <cp:revision>10</cp:revision>
  <dcterms:created xsi:type="dcterms:W3CDTF">2010-09-30T00:11:04Z</dcterms:created>
  <dcterms:modified xsi:type="dcterms:W3CDTF">2010-09-30T14:13:24Z</dcterms:modified>
</cp:coreProperties>
</file>