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"/>
  </p:notesMasterIdLst>
  <p:sldIdLst>
    <p:sldId id="381" r:id="rId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92"/>
    <a:srgbClr val="0F6FC6"/>
    <a:srgbClr val="171BBF"/>
    <a:srgbClr val="005D82"/>
    <a:srgbClr val="E440E8"/>
    <a:srgbClr val="43D2E5"/>
    <a:srgbClr val="0E5566"/>
    <a:srgbClr val="01AF81"/>
    <a:srgbClr val="0E5E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9666" autoAdjust="0"/>
  </p:normalViewPr>
  <p:slideViewPr>
    <p:cSldViewPr>
      <p:cViewPr varScale="1">
        <p:scale>
          <a:sx n="110" d="100"/>
          <a:sy n="110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46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4C84070-822B-4692-AB47-BBC44CAD2A46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73BD9A5-8CF8-4723-9874-E579218F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D8006-D684-46C9-936B-FFED8D260F2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3508-CF33-4DE0-AF09-74E81E07F0C5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F8D6-D5C2-4135-AEB3-999DE303E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192C-B69D-476C-A593-2E486C1B93EE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2145F-7B5E-4AC3-B3FE-64DB4412B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B2B2-18D2-4107-A0CD-DA21FAB8F10A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652C-48A5-43E6-AF69-06F1A55C6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E24A-6AE2-44C0-9937-2801849A62A4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FB63-FE93-40B8-BF34-0D66FBE16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DF3A-DF17-4EBF-A29E-7111F92784FD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5EA94-B9C4-43D5-AE17-35599577B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7AD9-590F-4A7A-92B6-73C6D6CBF35A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1DA4-EAC5-4BA8-9393-71F206E43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022B-FADF-41FB-96F3-704E0450559A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71A5-E529-4E58-9303-5792D1D85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97173-8A95-449B-A997-303E30761DE8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1813-70DD-4B23-8757-602E0A1A5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C4C8-746A-456B-BA39-3B9FEFA05E44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43CB-65CB-405A-832F-E7C5894F1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5B0F-626F-4B98-8661-D498C8BEE846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0742-DD42-4669-A04C-E059F0193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4E77-958A-446E-877A-81376AE882A7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5345-9CF0-47F2-9C63-151E0FEB0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85FF6C-A0BF-4126-B19C-438BD8F74031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D109CC-B726-4196-BC4B-1423EDFC9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now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647" t="10339" r="61198" b="56599"/>
          <a:stretch>
            <a:fillRect/>
          </a:stretch>
        </p:blipFill>
        <p:spPr bwMode="auto">
          <a:xfrm>
            <a:off x="0" y="0"/>
            <a:ext cx="9144004" cy="686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700" y="373071"/>
            <a:ext cx="89027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Calibri" pitchFamily="34" charset="0"/>
              </a:rPr>
              <a:t>V. Faye </a:t>
            </a:r>
            <a:r>
              <a:rPr lang="en-US" b="1" dirty="0" smtClean="0">
                <a:latin typeface="Calibri" pitchFamily="34" charset="0"/>
              </a:rPr>
              <a:t>McNeill,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Department of Chemical Engineering, Columbia </a:t>
            </a:r>
            <a:r>
              <a:rPr lang="en-US" dirty="0" smtClean="0">
                <a:latin typeface="Calibri" pitchFamily="34" charset="0"/>
              </a:rPr>
              <a:t>University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b="1" dirty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76200"/>
            <a:ext cx="8839200" cy="23018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sz="2800" dirty="0" smtClean="0">
                <a:latin typeface="Eras Demi ITC" pitchFamily="34" charset="0"/>
                <a:ea typeface="+mj-ea"/>
                <a:cs typeface="+mj-cs"/>
              </a:rPr>
              <a:t>Sources and Chemistry of Organic Aerosol Material</a:t>
            </a:r>
            <a:endParaRPr lang="en-US" sz="2800" dirty="0">
              <a:latin typeface="Eras Demi ITC" pitchFamily="34" charset="0"/>
              <a:ea typeface="+mj-ea"/>
              <a:cs typeface="+mj-cs"/>
            </a:endParaRPr>
          </a:p>
        </p:txBody>
      </p:sp>
      <p:pic>
        <p:nvPicPr>
          <p:cNvPr id="1030" name="Picture 24" descr="cu_logo"/>
          <p:cNvPicPr>
            <a:picLocks noChangeAspect="1" noChangeArrowheads="1"/>
          </p:cNvPicPr>
          <p:nvPr/>
        </p:nvPicPr>
        <p:blipFill>
          <a:blip r:embed="rId4" cstate="print"/>
          <a:srcRect l="-1360" r="-1360" b="-19592"/>
          <a:stretch>
            <a:fillRect/>
          </a:stretch>
        </p:blipFill>
        <p:spPr bwMode="auto">
          <a:xfrm>
            <a:off x="-1" y="6349055"/>
            <a:ext cx="3108402" cy="5023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0" y="8382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3" name="Picture 12" descr="PRF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748" y="6248400"/>
            <a:ext cx="784860" cy="60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DSCN3100.JPG"/>
          <p:cNvPicPr>
            <a:picLocks noChangeAspect="1"/>
          </p:cNvPicPr>
          <p:nvPr/>
        </p:nvPicPr>
        <p:blipFill>
          <a:blip r:embed="rId6" cstate="print"/>
          <a:srcRect t="15485"/>
          <a:stretch>
            <a:fillRect/>
          </a:stretch>
        </p:blipFill>
        <p:spPr bwMode="auto">
          <a:xfrm>
            <a:off x="304800" y="3151122"/>
            <a:ext cx="1828800" cy="115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819400" y="3276600"/>
            <a:ext cx="2819400" cy="233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Layout1.emf"/>
          <p:cNvPicPr>
            <a:picLocks noChangeAspect="1"/>
          </p:cNvPicPr>
          <p:nvPr/>
        </p:nvPicPr>
        <p:blipFill>
          <a:blip r:embed="rId7" cstate="print"/>
          <a:srcRect t="53324" r="5996"/>
          <a:stretch>
            <a:fillRect/>
          </a:stretch>
        </p:blipFill>
        <p:spPr>
          <a:xfrm>
            <a:off x="2743200" y="3330826"/>
            <a:ext cx="2895600" cy="2277494"/>
          </a:xfrm>
          <a:prstGeom prst="rect">
            <a:avLst/>
          </a:prstGeom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2828978" y="3307200"/>
            <a:ext cx="299501" cy="54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9" descr="glyoxal.emf"/>
          <p:cNvPicPr>
            <a:picLocks noChangeAspect="1"/>
          </p:cNvPicPr>
          <p:nvPr/>
        </p:nvPicPr>
        <p:blipFill>
          <a:blip r:embed="rId8" cstate="print">
            <a:lum bright="-100000" contrast="100000"/>
          </a:blip>
          <a:srcRect/>
          <a:stretch>
            <a:fillRect/>
          </a:stretch>
        </p:blipFill>
        <p:spPr bwMode="auto">
          <a:xfrm>
            <a:off x="8305800" y="1066800"/>
            <a:ext cx="717600" cy="64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2" descr="MGly.wmf"/>
          <p:cNvPicPr>
            <a:picLocks noChangeAspect="1"/>
          </p:cNvPicPr>
          <p:nvPr/>
        </p:nvPicPr>
        <p:blipFill>
          <a:blip r:embed="rId9" cstate="print">
            <a:lum bright="-100000"/>
          </a:blip>
          <a:srcRect/>
          <a:stretch>
            <a:fillRect/>
          </a:stretch>
        </p:blipFill>
        <p:spPr bwMode="auto">
          <a:xfrm>
            <a:off x="8001000" y="1676400"/>
            <a:ext cx="716280" cy="6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 descr="Layout4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" y="3984652"/>
            <a:ext cx="2469002" cy="2147286"/>
          </a:xfrm>
          <a:prstGeom prst="rect">
            <a:avLst/>
          </a:prstGeom>
        </p:spPr>
      </p:pic>
      <p:pic>
        <p:nvPicPr>
          <p:cNvPr id="80" name="Picture 79" descr="image006.gif"/>
          <p:cNvPicPr>
            <a:picLocks noChangeAspect="1"/>
          </p:cNvPicPr>
          <p:nvPr/>
        </p:nvPicPr>
        <p:blipFill>
          <a:blip r:embed="rId11" cstate="print"/>
          <a:srcRect b="67391"/>
          <a:stretch>
            <a:fillRect/>
          </a:stretch>
        </p:blipFill>
        <p:spPr>
          <a:xfrm>
            <a:off x="6096000" y="3206693"/>
            <a:ext cx="2914650" cy="2143125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" y="990600"/>
            <a:ext cx="8000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latin typeface="+mn-lt"/>
              </a:rPr>
              <a:t>Methylglyoxal</a:t>
            </a:r>
            <a:r>
              <a:rPr lang="en-US" sz="1600" dirty="0" smtClean="0">
                <a:latin typeface="+mn-lt"/>
              </a:rPr>
              <a:t> (MG) </a:t>
            </a:r>
            <a:r>
              <a:rPr lang="en-US" sz="1600" dirty="0" smtClean="0">
                <a:latin typeface="+mn-lt"/>
              </a:rPr>
              <a:t>and </a:t>
            </a:r>
            <a:r>
              <a:rPr lang="en-US" sz="1600" dirty="0" err="1" smtClean="0">
                <a:latin typeface="+mn-lt"/>
              </a:rPr>
              <a:t>glyoxal</a:t>
            </a:r>
            <a:r>
              <a:rPr lang="en-US" sz="1600" dirty="0" smtClean="0">
                <a:latin typeface="+mn-lt"/>
              </a:rPr>
              <a:t> (G), </a:t>
            </a:r>
            <a:r>
              <a:rPr lang="en-US" sz="1600" dirty="0" smtClean="0">
                <a:latin typeface="+mn-lt"/>
              </a:rPr>
              <a:t>when absorbed into </a:t>
            </a:r>
            <a:r>
              <a:rPr lang="en-US" sz="1600" dirty="0" smtClean="0">
                <a:latin typeface="+mn-lt"/>
              </a:rPr>
              <a:t>aqueous ammonium </a:t>
            </a:r>
            <a:r>
              <a:rPr lang="en-US" sz="1600" dirty="0" smtClean="0">
                <a:latin typeface="+mn-lt"/>
              </a:rPr>
              <a:t>sulfate aerosols, </a:t>
            </a:r>
            <a:r>
              <a:rPr lang="en-US" sz="1600" dirty="0" err="1" smtClean="0">
                <a:latin typeface="+mn-lt"/>
              </a:rPr>
              <a:t>oligomerize</a:t>
            </a:r>
            <a:r>
              <a:rPr lang="en-US" sz="1600" dirty="0" smtClean="0">
                <a:latin typeface="+mn-lt"/>
              </a:rPr>
              <a:t> to form low-volatility Secondary Organic Aerosol Material (SOA).  This process can increase aerosol mass and change other aerosol properties which are important for climate, including light absorption and surface tension. </a:t>
            </a:r>
            <a:endParaRPr lang="en-US" sz="1600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-34504" y="2309336"/>
            <a:ext cx="2472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G and MG form light-absorbing products in aqueous aerosol mimics</a:t>
            </a:r>
            <a:endParaRPr lang="en-US" sz="14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2819400" y="2461736"/>
            <a:ext cx="2760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Surface tension depression by MG and G-MG mixtures in aqueous aerosol mimic solutions </a:t>
            </a:r>
            <a:endParaRPr lang="en-US" sz="1400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6096000" y="2434633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Surface tension depression leads to increased cloud droplet nucleation by small particles </a:t>
            </a:r>
            <a:endParaRPr lang="en-US" sz="1400" i="1" dirty="0"/>
          </a:p>
        </p:txBody>
      </p:sp>
      <p:sp>
        <p:nvSpPr>
          <p:cNvPr id="85" name="Rectangle 84"/>
          <p:cNvSpPr/>
          <p:nvPr/>
        </p:nvSpPr>
        <p:spPr>
          <a:xfrm>
            <a:off x="3429000" y="6307348"/>
            <a:ext cx="45720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6" name="TextBox 85"/>
          <p:cNvSpPr txBox="1"/>
          <p:nvPr/>
        </p:nvSpPr>
        <p:spPr>
          <a:xfrm>
            <a:off x="3378678" y="6308902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Sareen et al., </a:t>
            </a:r>
            <a:r>
              <a:rPr lang="en-US" sz="1400" i="1" dirty="0" smtClean="0">
                <a:latin typeface="+mn-lt"/>
              </a:rPr>
              <a:t>Atmos. Chem. Phys</a:t>
            </a:r>
            <a:r>
              <a:rPr lang="en-US" sz="1400" dirty="0" smtClean="0">
                <a:latin typeface="+mn-lt"/>
              </a:rPr>
              <a:t>. , 10, 997-1016 (2010)</a:t>
            </a:r>
          </a:p>
          <a:p>
            <a:r>
              <a:rPr lang="en-US" sz="1400" dirty="0" smtClean="0">
                <a:latin typeface="+mn-lt"/>
              </a:rPr>
              <a:t>Schwier et al., </a:t>
            </a:r>
            <a:r>
              <a:rPr lang="en-US" sz="1400" i="1" dirty="0" smtClean="0">
                <a:latin typeface="+mn-lt"/>
              </a:rPr>
              <a:t>Environ. Sci. Technol</a:t>
            </a:r>
            <a:r>
              <a:rPr lang="en-US" sz="1400" dirty="0" smtClean="0">
                <a:latin typeface="+mn-lt"/>
              </a:rPr>
              <a:t>. , 44(16) 6174-6182 (2010)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0000"/>
      </a:accent6>
      <a:hlink>
        <a:srgbClr val="FFFFFF"/>
      </a:hlink>
      <a:folHlink>
        <a:srgbClr val="85DFD0"/>
      </a:folHlink>
    </a:clrScheme>
    <a:fontScheme name="Berlin">
      <a:majorFont>
        <a:latin typeface="Berlin Sans FB De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7235</TotalTime>
  <Words>142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Atmospheric Chemistry of Environmental Interfaces </dc:title>
  <dc:creator>Chemical Engineering</dc:creator>
  <cp:lastModifiedBy> </cp:lastModifiedBy>
  <cp:revision>172</cp:revision>
  <dcterms:created xsi:type="dcterms:W3CDTF">2008-02-11T19:36:35Z</dcterms:created>
  <dcterms:modified xsi:type="dcterms:W3CDTF">2010-09-29T21:31:33Z</dcterms:modified>
</cp:coreProperties>
</file>