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430" r:id="rId2"/>
  </p:sldIdLst>
  <p:sldSz cx="9144000" cy="6858000" type="screen4x3"/>
  <p:notesSz cx="9180513" cy="6858000"/>
  <p:defaultTextStyle>
    <a:defPPr>
      <a:defRPr lang="en-US"/>
    </a:defPPr>
    <a:lvl1pPr algn="l" rtl="0" fontAlgn="base">
      <a:spcBef>
        <a:spcPct val="0"/>
      </a:spcBef>
      <a:spcAft>
        <a:spcPct val="0"/>
      </a:spcAft>
      <a:defRPr sz="3500" kern="1200">
        <a:solidFill>
          <a:schemeClr val="tx1"/>
        </a:solidFill>
        <a:latin typeface="Arial" charset="0"/>
        <a:ea typeface="+mn-ea"/>
        <a:cs typeface="Arial" charset="0"/>
      </a:defRPr>
    </a:lvl1pPr>
    <a:lvl2pPr marL="457200" algn="l" rtl="0" fontAlgn="base">
      <a:spcBef>
        <a:spcPct val="0"/>
      </a:spcBef>
      <a:spcAft>
        <a:spcPct val="0"/>
      </a:spcAft>
      <a:defRPr sz="3500" kern="1200">
        <a:solidFill>
          <a:schemeClr val="tx1"/>
        </a:solidFill>
        <a:latin typeface="Arial" charset="0"/>
        <a:ea typeface="+mn-ea"/>
        <a:cs typeface="Arial" charset="0"/>
      </a:defRPr>
    </a:lvl2pPr>
    <a:lvl3pPr marL="914400" algn="l" rtl="0" fontAlgn="base">
      <a:spcBef>
        <a:spcPct val="0"/>
      </a:spcBef>
      <a:spcAft>
        <a:spcPct val="0"/>
      </a:spcAft>
      <a:defRPr sz="3500" kern="1200">
        <a:solidFill>
          <a:schemeClr val="tx1"/>
        </a:solidFill>
        <a:latin typeface="Arial" charset="0"/>
        <a:ea typeface="+mn-ea"/>
        <a:cs typeface="Arial" charset="0"/>
      </a:defRPr>
    </a:lvl3pPr>
    <a:lvl4pPr marL="1371600" algn="l" rtl="0" fontAlgn="base">
      <a:spcBef>
        <a:spcPct val="0"/>
      </a:spcBef>
      <a:spcAft>
        <a:spcPct val="0"/>
      </a:spcAft>
      <a:defRPr sz="3500" kern="1200">
        <a:solidFill>
          <a:schemeClr val="tx1"/>
        </a:solidFill>
        <a:latin typeface="Arial" charset="0"/>
        <a:ea typeface="+mn-ea"/>
        <a:cs typeface="Arial" charset="0"/>
      </a:defRPr>
    </a:lvl4pPr>
    <a:lvl5pPr marL="1828800" algn="l" rtl="0" fontAlgn="base">
      <a:spcBef>
        <a:spcPct val="0"/>
      </a:spcBef>
      <a:spcAft>
        <a:spcPct val="0"/>
      </a:spcAft>
      <a:defRPr sz="3500" kern="1200">
        <a:solidFill>
          <a:schemeClr val="tx1"/>
        </a:solidFill>
        <a:latin typeface="Arial" charset="0"/>
        <a:ea typeface="+mn-ea"/>
        <a:cs typeface="Arial" charset="0"/>
      </a:defRPr>
    </a:lvl5pPr>
    <a:lvl6pPr marL="2286000" algn="l" defTabSz="914400" rtl="0" eaLnBrk="1" latinLnBrk="0" hangingPunct="1">
      <a:defRPr sz="3500" kern="1200">
        <a:solidFill>
          <a:schemeClr val="tx1"/>
        </a:solidFill>
        <a:latin typeface="Arial" charset="0"/>
        <a:ea typeface="+mn-ea"/>
        <a:cs typeface="Arial" charset="0"/>
      </a:defRPr>
    </a:lvl6pPr>
    <a:lvl7pPr marL="2743200" algn="l" defTabSz="914400" rtl="0" eaLnBrk="1" latinLnBrk="0" hangingPunct="1">
      <a:defRPr sz="3500" kern="1200">
        <a:solidFill>
          <a:schemeClr val="tx1"/>
        </a:solidFill>
        <a:latin typeface="Arial" charset="0"/>
        <a:ea typeface="+mn-ea"/>
        <a:cs typeface="Arial" charset="0"/>
      </a:defRPr>
    </a:lvl7pPr>
    <a:lvl8pPr marL="3200400" algn="l" defTabSz="914400" rtl="0" eaLnBrk="1" latinLnBrk="0" hangingPunct="1">
      <a:defRPr sz="3500" kern="1200">
        <a:solidFill>
          <a:schemeClr val="tx1"/>
        </a:solidFill>
        <a:latin typeface="Arial" charset="0"/>
        <a:ea typeface="+mn-ea"/>
        <a:cs typeface="Arial" charset="0"/>
      </a:defRPr>
    </a:lvl8pPr>
    <a:lvl9pPr marL="3657600" algn="l" defTabSz="914400" rtl="0" eaLnBrk="1" latinLnBrk="0" hangingPunct="1">
      <a:defRPr sz="35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FF3300"/>
    <a:srgbClr val="99FF66"/>
    <a:srgbClr val="FF4519"/>
    <a:srgbClr val="FFCC66"/>
    <a:srgbClr val="FE3000"/>
    <a:srgbClr val="FF7F61"/>
    <a:srgbClr val="FF8669"/>
    <a:srgbClr val="B2B2B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268" autoAdjust="0"/>
    <p:restoredTop sz="75500" autoAdjust="0"/>
  </p:normalViewPr>
  <p:slideViewPr>
    <p:cSldViewPr snapToGrid="0">
      <p:cViewPr>
        <p:scale>
          <a:sx n="100" d="100"/>
          <a:sy n="100" d="100"/>
        </p:scale>
        <p:origin x="-2028" y="-4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0"/>
    </p:cViewPr>
  </p:sorterViewPr>
  <p:notesViewPr>
    <p:cSldViewPr snapToGrid="0">
      <p:cViewPr varScale="1">
        <p:scale>
          <a:sx n="80" d="100"/>
          <a:sy n="80" d="100"/>
        </p:scale>
        <p:origin x="-1464" y="-84"/>
      </p:cViewPr>
      <p:guideLst>
        <p:guide orient="horz" pos="2160"/>
        <p:guide pos="2891"/>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3978275" cy="34290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l">
              <a:defRPr sz="1200">
                <a:latin typeface="Times New Roman" pitchFamily="18" charset="0"/>
                <a:cs typeface="+mn-cs"/>
              </a:defRPr>
            </a:lvl1pPr>
          </a:lstStyle>
          <a:p>
            <a:pPr>
              <a:defRPr/>
            </a:pPr>
            <a:endParaRPr lang="en-US"/>
          </a:p>
        </p:txBody>
      </p:sp>
      <p:sp>
        <p:nvSpPr>
          <p:cNvPr id="46083" name="Rectangle 3"/>
          <p:cNvSpPr>
            <a:spLocks noGrp="1" noChangeArrowheads="1"/>
          </p:cNvSpPr>
          <p:nvPr>
            <p:ph type="dt" sz="quarter" idx="1"/>
          </p:nvPr>
        </p:nvSpPr>
        <p:spPr bwMode="auto">
          <a:xfrm>
            <a:off x="5202238" y="0"/>
            <a:ext cx="3978275" cy="34290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46084" name="Rectangle 4"/>
          <p:cNvSpPr>
            <a:spLocks noGrp="1" noChangeArrowheads="1"/>
          </p:cNvSpPr>
          <p:nvPr>
            <p:ph type="ftr" sz="quarter" idx="2"/>
          </p:nvPr>
        </p:nvSpPr>
        <p:spPr bwMode="auto">
          <a:xfrm>
            <a:off x="0" y="6515100"/>
            <a:ext cx="3978275" cy="34290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l">
              <a:defRPr sz="1200">
                <a:latin typeface="Times New Roman" pitchFamily="18" charset="0"/>
                <a:cs typeface="+mn-cs"/>
              </a:defRPr>
            </a:lvl1pPr>
          </a:lstStyle>
          <a:p>
            <a:pPr>
              <a:defRPr/>
            </a:pPr>
            <a:endParaRPr lang="en-US"/>
          </a:p>
        </p:txBody>
      </p:sp>
      <p:sp>
        <p:nvSpPr>
          <p:cNvPr id="46085" name="Rectangle 5"/>
          <p:cNvSpPr>
            <a:spLocks noGrp="1" noChangeArrowheads="1"/>
          </p:cNvSpPr>
          <p:nvPr>
            <p:ph type="sldNum" sz="quarter" idx="3"/>
          </p:nvPr>
        </p:nvSpPr>
        <p:spPr bwMode="auto">
          <a:xfrm>
            <a:off x="5202238" y="6515100"/>
            <a:ext cx="3978275" cy="34290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r">
              <a:defRPr sz="1200">
                <a:latin typeface="Times New Roman" pitchFamily="18" charset="0"/>
                <a:cs typeface="+mn-cs"/>
              </a:defRPr>
            </a:lvl1pPr>
          </a:lstStyle>
          <a:p>
            <a:pPr>
              <a:defRPr/>
            </a:pPr>
            <a:fld id="{C9231CB0-1724-499F-8461-B42D48DE2660}"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9570" name="Rectangle 2"/>
          <p:cNvSpPr>
            <a:spLocks noGrp="1" noChangeArrowheads="1"/>
          </p:cNvSpPr>
          <p:nvPr>
            <p:ph type="hdr" sz="quarter"/>
          </p:nvPr>
        </p:nvSpPr>
        <p:spPr bwMode="auto">
          <a:xfrm>
            <a:off x="0" y="0"/>
            <a:ext cx="3978275"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Times New Roman" pitchFamily="18" charset="0"/>
                <a:cs typeface="+mn-cs"/>
              </a:defRPr>
            </a:lvl1pPr>
          </a:lstStyle>
          <a:p>
            <a:pPr>
              <a:defRPr/>
            </a:pPr>
            <a:endParaRPr lang="en-US"/>
          </a:p>
        </p:txBody>
      </p:sp>
      <p:sp>
        <p:nvSpPr>
          <p:cNvPr id="109571" name="Rectangle 3"/>
          <p:cNvSpPr>
            <a:spLocks noGrp="1" noChangeArrowheads="1"/>
          </p:cNvSpPr>
          <p:nvPr>
            <p:ph type="dt" idx="1"/>
          </p:nvPr>
        </p:nvSpPr>
        <p:spPr bwMode="auto">
          <a:xfrm>
            <a:off x="5200650" y="0"/>
            <a:ext cx="3978275"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38916" name="Rectangle 4"/>
          <p:cNvSpPr>
            <a:spLocks noGrp="1" noRot="1" noChangeAspect="1" noChangeArrowheads="1" noTextEdit="1"/>
          </p:cNvSpPr>
          <p:nvPr>
            <p:ph type="sldImg" idx="2"/>
          </p:nvPr>
        </p:nvSpPr>
        <p:spPr bwMode="auto">
          <a:xfrm>
            <a:off x="2874963" y="514350"/>
            <a:ext cx="3429000" cy="2571750"/>
          </a:xfrm>
          <a:prstGeom prst="rect">
            <a:avLst/>
          </a:prstGeom>
          <a:noFill/>
          <a:ln w="9525">
            <a:solidFill>
              <a:srgbClr val="000000"/>
            </a:solidFill>
            <a:miter lim="800000"/>
            <a:headEnd/>
            <a:tailEnd/>
          </a:ln>
        </p:spPr>
      </p:sp>
      <p:sp>
        <p:nvSpPr>
          <p:cNvPr id="109573" name="Rectangle 5"/>
          <p:cNvSpPr>
            <a:spLocks noGrp="1" noChangeArrowheads="1"/>
          </p:cNvSpPr>
          <p:nvPr>
            <p:ph type="body" sz="quarter" idx="3"/>
          </p:nvPr>
        </p:nvSpPr>
        <p:spPr bwMode="auto">
          <a:xfrm>
            <a:off x="917575" y="3257550"/>
            <a:ext cx="7345363"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9574" name="Rectangle 6"/>
          <p:cNvSpPr>
            <a:spLocks noGrp="1" noChangeArrowheads="1"/>
          </p:cNvSpPr>
          <p:nvPr>
            <p:ph type="ftr" sz="quarter" idx="4"/>
          </p:nvPr>
        </p:nvSpPr>
        <p:spPr bwMode="auto">
          <a:xfrm>
            <a:off x="0" y="6513513"/>
            <a:ext cx="3978275"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Times New Roman" pitchFamily="18" charset="0"/>
                <a:cs typeface="+mn-cs"/>
              </a:defRPr>
            </a:lvl1pPr>
          </a:lstStyle>
          <a:p>
            <a:pPr>
              <a:defRPr/>
            </a:pPr>
            <a:endParaRPr lang="en-US"/>
          </a:p>
        </p:txBody>
      </p:sp>
      <p:sp>
        <p:nvSpPr>
          <p:cNvPr id="109575" name="Rectangle 7"/>
          <p:cNvSpPr>
            <a:spLocks noGrp="1" noChangeArrowheads="1"/>
          </p:cNvSpPr>
          <p:nvPr>
            <p:ph type="sldNum" sz="quarter" idx="5"/>
          </p:nvPr>
        </p:nvSpPr>
        <p:spPr bwMode="auto">
          <a:xfrm>
            <a:off x="5200650" y="6513513"/>
            <a:ext cx="3978275"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cs typeface="+mn-cs"/>
              </a:defRPr>
            </a:lvl1pPr>
          </a:lstStyle>
          <a:p>
            <a:pPr>
              <a:defRPr/>
            </a:pPr>
            <a:fld id="{E43816E2-A7F0-4EA5-A7EA-22E7D8ABE28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p:spPr>
        <p:txBody>
          <a:bodyPr/>
          <a:lstStyle/>
          <a:p>
            <a:pPr eaLnBrk="1" hangingPunct="1"/>
            <a:endParaRPr lang="en-US" smtClean="0"/>
          </a:p>
        </p:txBody>
      </p:sp>
      <p:sp>
        <p:nvSpPr>
          <p:cNvPr id="69636" name="Slide Number Placeholder 3"/>
          <p:cNvSpPr>
            <a:spLocks noGrp="1"/>
          </p:cNvSpPr>
          <p:nvPr>
            <p:ph type="sldNum" sz="quarter" idx="5"/>
          </p:nvPr>
        </p:nvSpPr>
        <p:spPr/>
        <p:txBody>
          <a:bodyPr/>
          <a:lstStyle/>
          <a:p>
            <a:pPr>
              <a:defRPr/>
            </a:pPr>
            <a:fld id="{08CA34E2-9F6F-4323-8C11-1F2C9E531DBC}" type="slidenum">
              <a:rPr lang="en-US" smtClean="0"/>
              <a:pPr>
                <a:defRPr/>
              </a:pPr>
              <a:t>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8958499-8DD2-4353-8794-E409BC3D2D4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0E00B17-4383-42B6-AE91-37CC658D62A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827EFB8-F630-4024-A1FC-ABFC108820F5}"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FC65ADB-5EE9-4339-9D81-A7B02C0BCF3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4B9836C-B16E-44EE-9970-D2D8058D3F1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FCAF70-5096-46A1-84B2-916169C2BD3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62EE98D-23AF-4B0E-B922-CCB621BF285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93A2137-6483-4B65-A893-84039391C9A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D809E0A-0B46-4C65-8917-587CD33558A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71CE85A-D8F3-4D1E-82E7-FB4C8A8BE32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BF977BD-D859-4BF7-AE77-9AA2003E8AF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1AE858-73D2-4160-902D-2DC5B8267B9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47"/>
            </a:gs>
            <a:gs pos="100000">
              <a:srgbClr val="000099"/>
            </a:gs>
          </a:gsLst>
          <a:lin ang="5400000" scaled="1"/>
        </a:gra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4339"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mn-lt"/>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mn-lt"/>
                <a:cs typeface="+mn-cs"/>
              </a:defRPr>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mn-lt"/>
                <a:cs typeface="+mn-cs"/>
              </a:defRPr>
            </a:lvl1pPr>
          </a:lstStyle>
          <a:p>
            <a:pPr>
              <a:defRPr/>
            </a:pPr>
            <a:fld id="{2016F5A2-4590-46BE-9828-4399E56236E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74625" y="-211138"/>
            <a:ext cx="9144000" cy="1143001"/>
          </a:xfrm>
        </p:spPr>
        <p:txBody>
          <a:bodyPr/>
          <a:lstStyle/>
          <a:p>
            <a:pPr algn="l" eaLnBrk="1" hangingPunct="1"/>
            <a:r>
              <a:rPr lang="en-US" sz="3200" smtClean="0">
                <a:solidFill>
                  <a:srgbClr val="FFFF00"/>
                </a:solidFill>
              </a:rPr>
              <a:t>Energy Transfer in a Trapped Gas of NH Molecules</a:t>
            </a:r>
            <a:br>
              <a:rPr lang="en-US" sz="3200" smtClean="0">
                <a:solidFill>
                  <a:srgbClr val="FFFF00"/>
                </a:solidFill>
              </a:rPr>
            </a:br>
            <a:r>
              <a:rPr lang="en-US" sz="2000" smtClean="0">
                <a:solidFill>
                  <a:srgbClr val="FFFF00"/>
                </a:solidFill>
              </a:rPr>
              <a:t>Heather Lewandowski, JILA / Department of  Physics, University of Colorado</a:t>
            </a:r>
          </a:p>
        </p:txBody>
      </p:sp>
      <p:sp>
        <p:nvSpPr>
          <p:cNvPr id="15363" name="Rectangle 5"/>
          <p:cNvSpPr>
            <a:spLocks noChangeArrowheads="1"/>
          </p:cNvSpPr>
          <p:nvPr/>
        </p:nvSpPr>
        <p:spPr bwMode="auto">
          <a:xfrm>
            <a:off x="993775" y="1541463"/>
            <a:ext cx="9144000" cy="0"/>
          </a:xfrm>
          <a:prstGeom prst="rect">
            <a:avLst/>
          </a:prstGeom>
          <a:noFill/>
          <a:ln w="9525">
            <a:noFill/>
            <a:miter lim="800000"/>
            <a:headEnd/>
            <a:tailEnd/>
          </a:ln>
        </p:spPr>
        <p:txBody>
          <a:bodyPr wrap="none" anchor="ctr">
            <a:spAutoFit/>
          </a:bodyPr>
          <a:lstStyle/>
          <a:p>
            <a:pPr algn="ctr"/>
            <a:endParaRPr lang="en-US"/>
          </a:p>
        </p:txBody>
      </p:sp>
      <p:grpSp>
        <p:nvGrpSpPr>
          <p:cNvPr id="13" name="Group 12"/>
          <p:cNvGrpSpPr/>
          <p:nvPr/>
        </p:nvGrpSpPr>
        <p:grpSpPr>
          <a:xfrm>
            <a:off x="4729939" y="1196861"/>
            <a:ext cx="3934326" cy="3308685"/>
            <a:chOff x="2610853" y="1937090"/>
            <a:chExt cx="3934326" cy="3308685"/>
          </a:xfrm>
        </p:grpSpPr>
        <p:sp>
          <p:nvSpPr>
            <p:cNvPr id="14" name="Rectangle 13"/>
            <p:cNvSpPr/>
            <p:nvPr/>
          </p:nvSpPr>
          <p:spPr bwMode="auto">
            <a:xfrm>
              <a:off x="2610853" y="1937090"/>
              <a:ext cx="3934326" cy="3308685"/>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3500" b="0" i="0" u="none" strike="noStrike" cap="none" normalizeH="0" baseline="0" smtClean="0">
                <a:ln>
                  <a:noFill/>
                </a:ln>
                <a:solidFill>
                  <a:schemeClr val="tx1"/>
                </a:solidFill>
                <a:effectLst/>
                <a:latin typeface="Arial" charset="0"/>
              </a:endParaRPr>
            </a:p>
          </p:txBody>
        </p:sp>
        <p:grpSp>
          <p:nvGrpSpPr>
            <p:cNvPr id="15" name="Group 6"/>
            <p:cNvGrpSpPr/>
            <p:nvPr/>
          </p:nvGrpSpPr>
          <p:grpSpPr>
            <a:xfrm>
              <a:off x="2755231" y="3160296"/>
              <a:ext cx="3569426" cy="1941100"/>
              <a:chOff x="2129589" y="1536026"/>
              <a:chExt cx="3569426" cy="1941100"/>
            </a:xfrm>
          </p:grpSpPr>
          <p:cxnSp>
            <p:nvCxnSpPr>
              <p:cNvPr id="38" name="Straight Connector 4"/>
              <p:cNvCxnSpPr/>
              <p:nvPr/>
            </p:nvCxnSpPr>
            <p:spPr bwMode="auto">
              <a:xfrm rot="16200000" flipH="1">
                <a:off x="2063416" y="1618247"/>
                <a:ext cx="1925052" cy="1792706"/>
              </a:xfrm>
              <a:prstGeom prst="line">
                <a:avLst/>
              </a:prstGeom>
              <a:solidFill>
                <a:schemeClr val="accent1"/>
              </a:solidFill>
              <a:ln w="38100" cap="flat" cmpd="sng" algn="ctr">
                <a:solidFill>
                  <a:srgbClr val="FF0000"/>
                </a:solidFill>
                <a:prstDash val="solid"/>
                <a:round/>
                <a:headEnd type="none" w="med" len="med"/>
                <a:tailEnd type="none" w="med" len="med"/>
              </a:ln>
              <a:effectLst/>
            </p:spPr>
          </p:cxnSp>
          <p:cxnSp>
            <p:nvCxnSpPr>
              <p:cNvPr id="39" name="Straight Connector 38"/>
              <p:cNvCxnSpPr/>
              <p:nvPr/>
            </p:nvCxnSpPr>
            <p:spPr bwMode="auto">
              <a:xfrm rot="5400000" flipH="1" flipV="1">
                <a:off x="3840136" y="1602199"/>
                <a:ext cx="1925052" cy="1792706"/>
              </a:xfrm>
              <a:prstGeom prst="line">
                <a:avLst/>
              </a:prstGeom>
              <a:solidFill>
                <a:schemeClr val="accent1"/>
              </a:solidFill>
              <a:ln w="38100" cap="flat" cmpd="sng" algn="ctr">
                <a:solidFill>
                  <a:srgbClr val="FF0000"/>
                </a:solidFill>
                <a:prstDash val="solid"/>
                <a:round/>
                <a:headEnd type="none" w="med" len="med"/>
                <a:tailEnd type="none" w="med" len="med"/>
              </a:ln>
              <a:effectLst/>
            </p:spPr>
          </p:cxnSp>
        </p:grpSp>
        <p:grpSp>
          <p:nvGrpSpPr>
            <p:cNvPr id="16" name="Group 7"/>
            <p:cNvGrpSpPr/>
            <p:nvPr/>
          </p:nvGrpSpPr>
          <p:grpSpPr>
            <a:xfrm>
              <a:off x="2775284" y="2153659"/>
              <a:ext cx="3569426" cy="2895600"/>
              <a:chOff x="2129589" y="1536026"/>
              <a:chExt cx="3569426" cy="1941100"/>
            </a:xfrm>
          </p:grpSpPr>
          <p:cxnSp>
            <p:nvCxnSpPr>
              <p:cNvPr id="36" name="Straight Connector 35"/>
              <p:cNvCxnSpPr/>
              <p:nvPr/>
            </p:nvCxnSpPr>
            <p:spPr bwMode="auto">
              <a:xfrm rot="16200000" flipH="1">
                <a:off x="2063416" y="1618247"/>
                <a:ext cx="1925052" cy="1792706"/>
              </a:xfrm>
              <a:prstGeom prst="line">
                <a:avLst/>
              </a:prstGeom>
              <a:solidFill>
                <a:schemeClr val="accent1"/>
              </a:solidFill>
              <a:ln w="38100" cap="flat" cmpd="sng" algn="ctr">
                <a:solidFill>
                  <a:schemeClr val="accent2"/>
                </a:solidFill>
                <a:prstDash val="solid"/>
                <a:round/>
                <a:headEnd type="none" w="med" len="med"/>
                <a:tailEnd type="none" w="med" len="med"/>
              </a:ln>
              <a:effectLst/>
            </p:spPr>
          </p:cxnSp>
          <p:cxnSp>
            <p:nvCxnSpPr>
              <p:cNvPr id="37" name="Straight Connector 36"/>
              <p:cNvCxnSpPr/>
              <p:nvPr/>
            </p:nvCxnSpPr>
            <p:spPr bwMode="auto">
              <a:xfrm rot="5400000" flipH="1" flipV="1">
                <a:off x="3840136" y="1602199"/>
                <a:ext cx="1925052" cy="1792706"/>
              </a:xfrm>
              <a:prstGeom prst="line">
                <a:avLst/>
              </a:prstGeom>
              <a:solidFill>
                <a:schemeClr val="accent1"/>
              </a:solidFill>
              <a:ln w="38100" cap="flat" cmpd="sng" algn="ctr">
                <a:solidFill>
                  <a:schemeClr val="accent2"/>
                </a:solidFill>
                <a:prstDash val="solid"/>
                <a:round/>
                <a:headEnd type="none" w="med" len="med"/>
                <a:tailEnd type="none" w="med" len="med"/>
              </a:ln>
              <a:effectLst/>
            </p:spPr>
          </p:cxnSp>
        </p:grpSp>
        <p:pic>
          <p:nvPicPr>
            <p:cNvPr id="17" name="Picture 23" descr="FG10_00-73g"/>
            <p:cNvPicPr>
              <a:picLocks noChangeAspect="1" noChangeArrowheads="1"/>
            </p:cNvPicPr>
            <p:nvPr/>
          </p:nvPicPr>
          <p:blipFill>
            <a:blip r:embed="rId3" cstate="print"/>
            <a:srcRect b="26132"/>
            <a:stretch>
              <a:fillRect/>
            </a:stretch>
          </p:blipFill>
          <p:spPr bwMode="auto">
            <a:xfrm>
              <a:off x="3397084" y="2538669"/>
              <a:ext cx="759258" cy="505828"/>
            </a:xfrm>
            <a:prstGeom prst="rect">
              <a:avLst/>
            </a:prstGeom>
            <a:noFill/>
            <a:ln w="9525">
              <a:noFill/>
              <a:miter lim="800000"/>
              <a:headEnd/>
              <a:tailEnd/>
            </a:ln>
          </p:spPr>
        </p:pic>
        <p:pic>
          <p:nvPicPr>
            <p:cNvPr id="18" name="Picture 23" descr="FG10_00-73g"/>
            <p:cNvPicPr>
              <a:picLocks noChangeAspect="1" noChangeArrowheads="1"/>
            </p:cNvPicPr>
            <p:nvPr/>
          </p:nvPicPr>
          <p:blipFill>
            <a:blip r:embed="rId3" cstate="print"/>
            <a:srcRect b="26132"/>
            <a:stretch>
              <a:fillRect/>
            </a:stretch>
          </p:blipFill>
          <p:spPr bwMode="auto">
            <a:xfrm>
              <a:off x="4668421" y="2679037"/>
              <a:ext cx="759258" cy="505828"/>
            </a:xfrm>
            <a:prstGeom prst="rect">
              <a:avLst/>
            </a:prstGeom>
            <a:noFill/>
            <a:ln w="9525">
              <a:noFill/>
              <a:miter lim="800000"/>
              <a:headEnd/>
              <a:tailEnd/>
            </a:ln>
          </p:spPr>
        </p:pic>
        <p:pic>
          <p:nvPicPr>
            <p:cNvPr id="19" name="Picture 23" descr="FG10_00-73g"/>
            <p:cNvPicPr>
              <a:picLocks noChangeAspect="1" noChangeArrowheads="1"/>
            </p:cNvPicPr>
            <p:nvPr/>
          </p:nvPicPr>
          <p:blipFill>
            <a:blip r:embed="rId3" cstate="print"/>
            <a:srcRect b="26132"/>
            <a:stretch>
              <a:fillRect/>
            </a:stretch>
          </p:blipFill>
          <p:spPr bwMode="auto">
            <a:xfrm>
              <a:off x="3870325" y="2987848"/>
              <a:ext cx="759258" cy="505828"/>
            </a:xfrm>
            <a:prstGeom prst="rect">
              <a:avLst/>
            </a:prstGeom>
            <a:noFill/>
            <a:ln w="9525">
              <a:noFill/>
              <a:miter lim="800000"/>
              <a:headEnd/>
              <a:tailEnd/>
            </a:ln>
          </p:spPr>
        </p:pic>
        <p:pic>
          <p:nvPicPr>
            <p:cNvPr id="20" name="Picture 23" descr="FG10_00-73g"/>
            <p:cNvPicPr>
              <a:picLocks noChangeAspect="1" noChangeArrowheads="1"/>
            </p:cNvPicPr>
            <p:nvPr/>
          </p:nvPicPr>
          <p:blipFill>
            <a:blip r:embed="rId3" cstate="print"/>
            <a:srcRect b="26132"/>
            <a:stretch>
              <a:fillRect/>
            </a:stretch>
          </p:blipFill>
          <p:spPr bwMode="auto">
            <a:xfrm>
              <a:off x="4227262" y="3717764"/>
              <a:ext cx="759258" cy="505828"/>
            </a:xfrm>
            <a:prstGeom prst="rect">
              <a:avLst/>
            </a:prstGeom>
            <a:noFill/>
            <a:ln w="9525">
              <a:noFill/>
              <a:miter lim="800000"/>
              <a:headEnd/>
              <a:tailEnd/>
            </a:ln>
          </p:spPr>
        </p:pic>
        <p:pic>
          <p:nvPicPr>
            <p:cNvPr id="21" name="Picture 23" descr="FG10_00-73g"/>
            <p:cNvPicPr>
              <a:picLocks noChangeAspect="1" noChangeArrowheads="1"/>
            </p:cNvPicPr>
            <p:nvPr/>
          </p:nvPicPr>
          <p:blipFill>
            <a:blip r:embed="rId3" cstate="print"/>
            <a:srcRect b="26132"/>
            <a:stretch>
              <a:fillRect/>
            </a:stretch>
          </p:blipFill>
          <p:spPr bwMode="auto">
            <a:xfrm>
              <a:off x="4560134" y="3196395"/>
              <a:ext cx="759258" cy="505828"/>
            </a:xfrm>
            <a:prstGeom prst="rect">
              <a:avLst/>
            </a:prstGeom>
            <a:noFill/>
            <a:ln w="9525">
              <a:noFill/>
              <a:miter lim="800000"/>
              <a:headEnd/>
              <a:tailEnd/>
            </a:ln>
          </p:spPr>
        </p:pic>
        <p:pic>
          <p:nvPicPr>
            <p:cNvPr id="22" name="Picture 21" descr="red100.gif"/>
            <p:cNvPicPr>
              <a:picLocks noChangeAspect="1"/>
            </p:cNvPicPr>
            <p:nvPr/>
          </p:nvPicPr>
          <p:blipFill>
            <a:blip r:embed="rId4" cstate="print"/>
            <a:stretch>
              <a:fillRect/>
            </a:stretch>
          </p:blipFill>
          <p:spPr>
            <a:xfrm>
              <a:off x="3819024" y="3537289"/>
              <a:ext cx="319839" cy="319839"/>
            </a:xfrm>
            <a:prstGeom prst="rect">
              <a:avLst/>
            </a:prstGeom>
          </p:spPr>
        </p:pic>
        <p:pic>
          <p:nvPicPr>
            <p:cNvPr id="23" name="Picture 22" descr="red100.gif"/>
            <p:cNvPicPr>
              <a:picLocks noChangeAspect="1"/>
            </p:cNvPicPr>
            <p:nvPr/>
          </p:nvPicPr>
          <p:blipFill>
            <a:blip r:embed="rId4" cstate="print"/>
            <a:stretch>
              <a:fillRect/>
            </a:stretch>
          </p:blipFill>
          <p:spPr>
            <a:xfrm>
              <a:off x="4224087" y="3424995"/>
              <a:ext cx="319839" cy="319839"/>
            </a:xfrm>
            <a:prstGeom prst="rect">
              <a:avLst/>
            </a:prstGeom>
          </p:spPr>
        </p:pic>
        <p:pic>
          <p:nvPicPr>
            <p:cNvPr id="24" name="Picture 23" descr="red100.gif"/>
            <p:cNvPicPr>
              <a:picLocks noChangeAspect="1"/>
            </p:cNvPicPr>
            <p:nvPr/>
          </p:nvPicPr>
          <p:blipFill>
            <a:blip r:embed="rId4" cstate="print"/>
            <a:stretch>
              <a:fillRect/>
            </a:stretch>
          </p:blipFill>
          <p:spPr>
            <a:xfrm>
              <a:off x="4568993" y="2999879"/>
              <a:ext cx="319839" cy="319839"/>
            </a:xfrm>
            <a:prstGeom prst="rect">
              <a:avLst/>
            </a:prstGeom>
          </p:spPr>
        </p:pic>
        <p:pic>
          <p:nvPicPr>
            <p:cNvPr id="25" name="Picture 24" descr="red100.gif"/>
            <p:cNvPicPr>
              <a:picLocks noChangeAspect="1"/>
            </p:cNvPicPr>
            <p:nvPr/>
          </p:nvPicPr>
          <p:blipFill>
            <a:blip r:embed="rId4" cstate="print"/>
            <a:stretch>
              <a:fillRect/>
            </a:stretch>
          </p:blipFill>
          <p:spPr>
            <a:xfrm>
              <a:off x="5094372" y="3657605"/>
              <a:ext cx="319839" cy="319839"/>
            </a:xfrm>
            <a:prstGeom prst="rect">
              <a:avLst/>
            </a:prstGeom>
          </p:spPr>
        </p:pic>
        <p:pic>
          <p:nvPicPr>
            <p:cNvPr id="26" name="Picture 25" descr="red100.gif"/>
            <p:cNvPicPr>
              <a:picLocks noChangeAspect="1"/>
            </p:cNvPicPr>
            <p:nvPr/>
          </p:nvPicPr>
          <p:blipFill>
            <a:blip r:embed="rId4" cstate="print"/>
            <a:stretch>
              <a:fillRect/>
            </a:stretch>
          </p:blipFill>
          <p:spPr>
            <a:xfrm>
              <a:off x="5679908" y="3172332"/>
              <a:ext cx="319839" cy="319839"/>
            </a:xfrm>
            <a:prstGeom prst="rect">
              <a:avLst/>
            </a:prstGeom>
          </p:spPr>
        </p:pic>
        <p:pic>
          <p:nvPicPr>
            <p:cNvPr id="27" name="Picture 26" descr="red100.gif"/>
            <p:cNvPicPr>
              <a:picLocks noChangeAspect="1"/>
            </p:cNvPicPr>
            <p:nvPr/>
          </p:nvPicPr>
          <p:blipFill>
            <a:blip r:embed="rId4" cstate="print"/>
            <a:stretch>
              <a:fillRect/>
            </a:stretch>
          </p:blipFill>
          <p:spPr>
            <a:xfrm>
              <a:off x="5551572" y="2755237"/>
              <a:ext cx="319839" cy="319839"/>
            </a:xfrm>
            <a:prstGeom prst="rect">
              <a:avLst/>
            </a:prstGeom>
          </p:spPr>
        </p:pic>
        <p:pic>
          <p:nvPicPr>
            <p:cNvPr id="28" name="Picture 27" descr="red100.gif"/>
            <p:cNvPicPr>
              <a:picLocks noChangeAspect="1"/>
            </p:cNvPicPr>
            <p:nvPr/>
          </p:nvPicPr>
          <p:blipFill>
            <a:blip r:embed="rId4" cstate="print"/>
            <a:stretch>
              <a:fillRect/>
            </a:stretch>
          </p:blipFill>
          <p:spPr>
            <a:xfrm>
              <a:off x="3297656" y="3124205"/>
              <a:ext cx="319839" cy="319839"/>
            </a:xfrm>
            <a:prstGeom prst="rect">
              <a:avLst/>
            </a:prstGeom>
          </p:spPr>
        </p:pic>
        <p:pic>
          <p:nvPicPr>
            <p:cNvPr id="29" name="Picture 28" descr="red100.gif"/>
            <p:cNvPicPr>
              <a:picLocks noChangeAspect="1"/>
            </p:cNvPicPr>
            <p:nvPr/>
          </p:nvPicPr>
          <p:blipFill>
            <a:blip r:embed="rId4" cstate="print"/>
            <a:stretch>
              <a:fillRect/>
            </a:stretch>
          </p:blipFill>
          <p:spPr>
            <a:xfrm>
              <a:off x="3726782" y="3926310"/>
              <a:ext cx="319839" cy="319839"/>
            </a:xfrm>
            <a:prstGeom prst="rect">
              <a:avLst/>
            </a:prstGeom>
          </p:spPr>
        </p:pic>
        <p:pic>
          <p:nvPicPr>
            <p:cNvPr id="30" name="Picture 29" descr="red100.gif"/>
            <p:cNvPicPr>
              <a:picLocks noChangeAspect="1"/>
            </p:cNvPicPr>
            <p:nvPr/>
          </p:nvPicPr>
          <p:blipFill>
            <a:blip r:embed="rId4" cstate="print"/>
            <a:stretch>
              <a:fillRect/>
            </a:stretch>
          </p:blipFill>
          <p:spPr>
            <a:xfrm>
              <a:off x="4384508" y="4138868"/>
              <a:ext cx="319839" cy="319839"/>
            </a:xfrm>
            <a:prstGeom prst="rect">
              <a:avLst/>
            </a:prstGeom>
          </p:spPr>
        </p:pic>
        <p:pic>
          <p:nvPicPr>
            <p:cNvPr id="31" name="Picture 30" descr="red100.gif"/>
            <p:cNvPicPr>
              <a:picLocks noChangeAspect="1"/>
            </p:cNvPicPr>
            <p:nvPr/>
          </p:nvPicPr>
          <p:blipFill>
            <a:blip r:embed="rId4" cstate="print"/>
            <a:stretch>
              <a:fillRect/>
            </a:stretch>
          </p:blipFill>
          <p:spPr>
            <a:xfrm>
              <a:off x="4813635" y="4134858"/>
              <a:ext cx="319839" cy="319839"/>
            </a:xfrm>
            <a:prstGeom prst="rect">
              <a:avLst/>
            </a:prstGeom>
          </p:spPr>
        </p:pic>
        <p:pic>
          <p:nvPicPr>
            <p:cNvPr id="32" name="Picture 31" descr="red100.gif"/>
            <p:cNvPicPr>
              <a:picLocks noChangeAspect="1"/>
            </p:cNvPicPr>
            <p:nvPr/>
          </p:nvPicPr>
          <p:blipFill>
            <a:blip r:embed="rId4" cstate="print"/>
            <a:stretch>
              <a:fillRect/>
            </a:stretch>
          </p:blipFill>
          <p:spPr>
            <a:xfrm>
              <a:off x="3337761" y="3501195"/>
              <a:ext cx="319839" cy="319839"/>
            </a:xfrm>
            <a:prstGeom prst="rect">
              <a:avLst/>
            </a:prstGeom>
          </p:spPr>
        </p:pic>
        <p:pic>
          <p:nvPicPr>
            <p:cNvPr id="33" name="Picture 32" descr="red100.gif"/>
            <p:cNvPicPr>
              <a:picLocks noChangeAspect="1"/>
            </p:cNvPicPr>
            <p:nvPr/>
          </p:nvPicPr>
          <p:blipFill>
            <a:blip r:embed="rId4" cstate="print"/>
            <a:stretch>
              <a:fillRect/>
            </a:stretch>
          </p:blipFill>
          <p:spPr>
            <a:xfrm>
              <a:off x="4276224" y="2695080"/>
              <a:ext cx="319839" cy="319839"/>
            </a:xfrm>
            <a:prstGeom prst="rect">
              <a:avLst/>
            </a:prstGeom>
          </p:spPr>
        </p:pic>
        <p:pic>
          <p:nvPicPr>
            <p:cNvPr id="34" name="Picture 33" descr="red100.gif"/>
            <p:cNvPicPr>
              <a:picLocks noChangeAspect="1"/>
            </p:cNvPicPr>
            <p:nvPr/>
          </p:nvPicPr>
          <p:blipFill>
            <a:blip r:embed="rId4" cstate="print"/>
            <a:stretch>
              <a:fillRect/>
            </a:stretch>
          </p:blipFill>
          <p:spPr>
            <a:xfrm>
              <a:off x="4649203" y="2406321"/>
              <a:ext cx="319839" cy="319839"/>
            </a:xfrm>
            <a:prstGeom prst="rect">
              <a:avLst/>
            </a:prstGeom>
          </p:spPr>
        </p:pic>
        <p:pic>
          <p:nvPicPr>
            <p:cNvPr id="35" name="Picture 34" descr="red100.gif"/>
            <p:cNvPicPr>
              <a:picLocks noChangeAspect="1"/>
            </p:cNvPicPr>
            <p:nvPr/>
          </p:nvPicPr>
          <p:blipFill>
            <a:blip r:embed="rId4" cstate="print"/>
            <a:stretch>
              <a:fillRect/>
            </a:stretch>
          </p:blipFill>
          <p:spPr>
            <a:xfrm>
              <a:off x="3337761" y="2418353"/>
              <a:ext cx="319839" cy="319839"/>
            </a:xfrm>
            <a:prstGeom prst="rect">
              <a:avLst/>
            </a:prstGeom>
          </p:spPr>
        </p:pic>
      </p:grpSp>
      <p:sp>
        <p:nvSpPr>
          <p:cNvPr id="40" name="Rectangle 39"/>
          <p:cNvSpPr/>
          <p:nvPr/>
        </p:nvSpPr>
        <p:spPr>
          <a:xfrm>
            <a:off x="0" y="1091737"/>
            <a:ext cx="4572000" cy="3139321"/>
          </a:xfrm>
          <a:prstGeom prst="rect">
            <a:avLst/>
          </a:prstGeom>
        </p:spPr>
        <p:txBody>
          <a:bodyPr wrap="square">
            <a:spAutoFit/>
          </a:bodyPr>
          <a:lstStyle/>
          <a:p>
            <a:r>
              <a:rPr lang="en-US" sz="1800" dirty="0" smtClean="0">
                <a:solidFill>
                  <a:srgbClr val="FFFF00"/>
                </a:solidFill>
                <a:latin typeface="+mn-lt"/>
              </a:rPr>
              <a:t>The process of breaking one chemical bond and forming another is challenging to understand at a quantum mechanical level. This basic understanding is important to any molecular reaction. However, the complicated quantum nature of these processes is difficult to explore experimentally because full control over all degrees of freedom is required. We created a cold molecular system using Stark deceleration to study interactions while controlling both the internal and external degrees of freedom. </a:t>
            </a:r>
            <a:endParaRPr lang="en-US" sz="1800" dirty="0">
              <a:solidFill>
                <a:srgbClr val="FFFF00"/>
              </a:solidFill>
              <a:latin typeface="+mn-lt"/>
            </a:endParaRPr>
          </a:p>
        </p:txBody>
      </p:sp>
      <p:sp>
        <p:nvSpPr>
          <p:cNvPr id="41" name="Rectangle 40"/>
          <p:cNvSpPr/>
          <p:nvPr/>
        </p:nvSpPr>
        <p:spPr>
          <a:xfrm>
            <a:off x="266701" y="4768387"/>
            <a:ext cx="8753474" cy="1477328"/>
          </a:xfrm>
          <a:prstGeom prst="rect">
            <a:avLst/>
          </a:prstGeom>
        </p:spPr>
        <p:txBody>
          <a:bodyPr wrap="square">
            <a:spAutoFit/>
          </a:bodyPr>
          <a:lstStyle/>
          <a:p>
            <a:r>
              <a:rPr lang="en-US" sz="1800" dirty="0" smtClean="0">
                <a:solidFill>
                  <a:srgbClr val="FFFF00"/>
                </a:solidFill>
                <a:latin typeface="+mn-lt"/>
              </a:rPr>
              <a:t>We are exploring the interactions of ultracold radical atoms with ammonia molecules at      30 </a:t>
            </a:r>
            <a:r>
              <a:rPr lang="en-US" sz="1800" dirty="0" err="1" smtClean="0">
                <a:solidFill>
                  <a:srgbClr val="FFFF00"/>
                </a:solidFill>
                <a:latin typeface="+mn-lt"/>
              </a:rPr>
              <a:t>mK.</a:t>
            </a:r>
            <a:r>
              <a:rPr lang="en-US" sz="1800" dirty="0" smtClean="0">
                <a:solidFill>
                  <a:srgbClr val="FFFF00"/>
                </a:solidFill>
                <a:latin typeface="+mn-lt"/>
              </a:rPr>
              <a:t>  By trapping them inside our vacuum chamber we can achieve interaction times on the order of seconds, which is four orders of magnitude greater than typical molecular beam experiments.  We are studying how collisions between the atoms and molecules </a:t>
            </a:r>
            <a:r>
              <a:rPr lang="en-US" sz="1800" dirty="0" smtClean="0">
                <a:solidFill>
                  <a:srgbClr val="FFFF00"/>
                </a:solidFill>
                <a:latin typeface="+mn-lt"/>
              </a:rPr>
              <a:t> are affected by externally applied electric fields.</a:t>
            </a:r>
            <a:endParaRPr lang="en-US" sz="1800" dirty="0">
              <a:solidFill>
                <a:srgbClr val="FFFF00"/>
              </a:solidFill>
              <a:latin typeface="+mn-l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5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35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553339</TotalTime>
  <Words>153</Words>
  <Application>Microsoft Office PowerPoint</Application>
  <PresentationFormat>On-screen Show (4:3)</PresentationFormat>
  <Paragraphs>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Energy Transfer in a Trapped Gas of NH Molecules Heather Lewandowski, JILA / Department of  Physics, University of Colorado</vt:lpstr>
    </vt:vector>
  </TitlesOfParts>
  <Company>JILA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87Rb ground state at 3.2 Gauss</dc:title>
  <dc:creator>Valued Gateway Client</dc:creator>
  <cp:lastModifiedBy>Heather</cp:lastModifiedBy>
  <cp:revision>1545</cp:revision>
  <dcterms:created xsi:type="dcterms:W3CDTF">2001-11-08T19:05:36Z</dcterms:created>
  <dcterms:modified xsi:type="dcterms:W3CDTF">2010-09-28T23:45:37Z</dcterms:modified>
</cp:coreProperties>
</file>