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80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A29F1-E8E0-924D-BF30-A3CE1CA2BCC5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A1F52-D050-AD4B-8A98-F845AE28F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51534-24DC-8B4F-B9B2-0FBBFA1A3F42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4057E-59AD-0B4C-BC0A-1A77C160B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421F7-134A-3840-BBAF-132C18694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91E6C-3588-2C48-922E-03685D7F8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E0A0B-3F13-E147-B0D1-9B66508CE5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BCB96-C777-E045-8FED-A0C02A983D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CF9AF-0AB9-9B4C-9D1C-5F905718F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8C02E-BCFB-5740-9690-6B32E7F103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A1E03-9D37-324D-A672-C0C1FA1FA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6FB53-662A-7446-AC61-B87CBF0317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076D3-D628-C74B-9D75-CEF7CECFAB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87E14-0604-6444-9254-5D600B873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B1E109-222E-5B46-9927-B0E3B2D0DEFA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 bwMode="auto">
          <a:xfrm>
            <a:off x="370289" y="5810995"/>
            <a:ext cx="3855729" cy="83099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106" charset="-128"/>
              <a:cs typeface="Calibri"/>
            </a:endParaRPr>
          </a:p>
        </p:txBody>
      </p:sp>
      <p:pic>
        <p:nvPicPr>
          <p:cNvPr id="28674" name="Picture 3" descr="bensch cell chiral"/>
          <p:cNvPicPr>
            <a:picLocks noChangeAspect="1" noChangeArrowheads="1"/>
          </p:cNvPicPr>
          <p:nvPr/>
        </p:nvPicPr>
        <p:blipFill>
          <a:blip r:embed="rId3"/>
          <a:srcRect l="24521" t="14217" r="26707" b="17772"/>
          <a:stretch>
            <a:fillRect/>
          </a:stretch>
        </p:blipFill>
        <p:spPr bwMode="auto">
          <a:xfrm>
            <a:off x="2220626" y="4094673"/>
            <a:ext cx="1777768" cy="152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4" descr="oc polymorph chiral"/>
          <p:cNvPicPr>
            <a:picLocks noChangeAspect="1" noChangeArrowheads="1"/>
          </p:cNvPicPr>
          <p:nvPr/>
        </p:nvPicPr>
        <p:blipFill>
          <a:blip r:embed="rId4"/>
          <a:srcRect l="33119" t="16882" r="30106" b="16475"/>
          <a:stretch>
            <a:fillRect/>
          </a:stretch>
        </p:blipFill>
        <p:spPr bwMode="auto">
          <a:xfrm>
            <a:off x="572418" y="4094673"/>
            <a:ext cx="1373972" cy="152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88558" y="94555"/>
            <a:ext cx="8044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2"/>
                </a:solidFill>
                <a:latin typeface="Calibri"/>
                <a:cs typeface="Calibri"/>
              </a:rPr>
              <a:t>Solvothermal</a:t>
            </a:r>
            <a:r>
              <a:rPr lang="en-US" sz="2000" dirty="0">
                <a:solidFill>
                  <a:schemeClr val="bg2"/>
                </a:solidFill>
                <a:latin typeface="Calibri"/>
                <a:cs typeface="Calibri"/>
              </a:rPr>
              <a:t> Synthesis of Inorganic-Organic Network Materials Based on </a:t>
            </a:r>
            <a:r>
              <a:rPr lang="en-US" sz="2000" dirty="0" err="1">
                <a:solidFill>
                  <a:schemeClr val="bg2"/>
                </a:solidFill>
                <a:latin typeface="Calibri"/>
                <a:cs typeface="Calibri"/>
              </a:rPr>
              <a:t>Tetrathiometallate</a:t>
            </a:r>
            <a:r>
              <a:rPr lang="en-US" sz="2000" dirty="0" smtClean="0">
                <a:solidFill>
                  <a:schemeClr val="bg2"/>
                </a:solidFill>
                <a:latin typeface="Calibri"/>
                <a:cs typeface="Calibri"/>
              </a:rPr>
              <a:t> MS</a:t>
            </a:r>
            <a:r>
              <a:rPr lang="en-US" sz="2000" baseline="-25000" dirty="0" smtClean="0">
                <a:solidFill>
                  <a:schemeClr val="bg2"/>
                </a:solidFill>
                <a:latin typeface="Calibri"/>
                <a:cs typeface="Calibri"/>
              </a:rPr>
              <a:t>4</a:t>
            </a:r>
            <a:r>
              <a:rPr lang="en-US" sz="2000" baseline="30000" dirty="0" smtClean="0">
                <a:solidFill>
                  <a:schemeClr val="bg2"/>
                </a:solidFill>
                <a:latin typeface="Calibri"/>
                <a:cs typeface="Calibri"/>
              </a:rPr>
              <a:t>2−</a:t>
            </a:r>
            <a:r>
              <a:rPr lang="en-US" sz="2000" dirty="0" smtClean="0">
                <a:solidFill>
                  <a:schemeClr val="bg2"/>
                </a:solidFill>
                <a:latin typeface="Calibri"/>
                <a:cs typeface="Calibri"/>
              </a:rPr>
              <a:t> (M </a:t>
            </a:r>
            <a:r>
              <a:rPr lang="en-US" sz="2000" dirty="0">
                <a:solidFill>
                  <a:schemeClr val="bg2"/>
                </a:solidFill>
                <a:latin typeface="Calibri"/>
                <a:cs typeface="Calibri"/>
              </a:rPr>
              <a:t>= Mo, W) Anions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375" y="1293907"/>
            <a:ext cx="5192125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Solids containing MoS</a:t>
            </a:r>
            <a:r>
              <a:rPr lang="en-US" sz="1600" baseline="-25000" dirty="0" smtClean="0">
                <a:solidFill>
                  <a:schemeClr val="bg2"/>
                </a:solidFill>
                <a:latin typeface="Calibri"/>
                <a:cs typeface="Calibri"/>
              </a:rPr>
              <a:t>4</a:t>
            </a:r>
            <a:r>
              <a:rPr lang="en-US" sz="1600" baseline="30000" dirty="0" smtClean="0">
                <a:solidFill>
                  <a:schemeClr val="bg2"/>
                </a:solidFill>
                <a:latin typeface="Calibri"/>
                <a:cs typeface="Calibri"/>
              </a:rPr>
              <a:t>2−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anions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are precursors 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to MoS</a:t>
            </a:r>
            <a:r>
              <a:rPr lang="en-US" sz="1600" baseline="-25000" dirty="0" smtClean="0">
                <a:solidFill>
                  <a:schemeClr val="bg2"/>
                </a:solidFill>
                <a:latin typeface="Calibri"/>
                <a:cs typeface="Calibri"/>
              </a:rPr>
              <a:t>2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-based </a:t>
            </a:r>
            <a:r>
              <a:rPr lang="en-US" sz="1600" dirty="0" err="1" smtClean="0">
                <a:solidFill>
                  <a:schemeClr val="bg2"/>
                </a:solidFill>
                <a:latin typeface="Calibri"/>
                <a:cs typeface="Calibri"/>
              </a:rPr>
              <a:t>hydrodesulfurization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catalysts. 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Well characterized 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crystalline structures containing these 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species, 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as well as Ni</a:t>
            </a:r>
            <a:r>
              <a:rPr lang="en-US" sz="1600" baseline="30000" dirty="0" smtClean="0">
                <a:solidFill>
                  <a:schemeClr val="bg2"/>
                </a:solidFill>
                <a:latin typeface="Calibri"/>
                <a:cs typeface="Calibri"/>
              </a:rPr>
              <a:t>2+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or Co</a:t>
            </a:r>
            <a:r>
              <a:rPr lang="en-US" sz="1600" baseline="30000" dirty="0" smtClean="0">
                <a:solidFill>
                  <a:schemeClr val="bg2"/>
                </a:solidFill>
                <a:latin typeface="Calibri"/>
                <a:cs typeface="Calibri"/>
              </a:rPr>
              <a:t>2+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ions that act as 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promoters,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provide 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improved starting points to optimize the conditions used to produce activated catalysts.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A new polymorph of Ni(en)</a:t>
            </a:r>
            <a:r>
              <a:rPr lang="en-US" sz="1600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MoS</a:t>
            </a:r>
            <a:r>
              <a:rPr lang="en-US" sz="1600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(en =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ethylenediamine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) was prepared, along with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isostructural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Co</a:t>
            </a:r>
            <a:r>
              <a:rPr lang="en-US" sz="1600" baseline="30000" dirty="0" smtClean="0">
                <a:solidFill>
                  <a:srgbClr val="000000"/>
                </a:solidFill>
                <a:latin typeface="Calibri"/>
                <a:cs typeface="Calibri"/>
              </a:rPr>
              <a:t>2+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and Mn</a:t>
            </a:r>
            <a:r>
              <a:rPr lang="en-US" sz="1600" baseline="30000" dirty="0" smtClean="0">
                <a:solidFill>
                  <a:srgbClr val="000000"/>
                </a:solidFill>
                <a:latin typeface="Calibri"/>
                <a:cs typeface="Calibri"/>
              </a:rPr>
              <a:t>2+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analogues.  The new polymorph (A) differs from a previously reported structure (B) in the packing of the ions within the unit cells and in the detailed configurations of the en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ligand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backbones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    </a:t>
            </a:r>
            <a:endParaRPr lang="en-US" sz="16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053" y="5810995"/>
            <a:ext cx="4044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Cell packing in polymorphs A (left) and B (right).  MoS</a:t>
            </a:r>
            <a:r>
              <a:rPr lang="en-US" sz="1600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1600" baseline="30000" dirty="0" smtClean="0">
                <a:solidFill>
                  <a:srgbClr val="000000"/>
                </a:solidFill>
                <a:latin typeface="Calibri"/>
                <a:cs typeface="Calibri"/>
              </a:rPr>
              <a:t>2−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units shown in orange, </a:t>
            </a:r>
            <a:r>
              <a:rPr lang="en-US" sz="16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L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-Ni(en)</a:t>
            </a:r>
            <a:r>
              <a:rPr lang="en-US" sz="1600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1600" baseline="30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+ in blue, and </a:t>
            </a:r>
            <a:r>
              <a:rPr lang="en-US" sz="16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D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-Ni(en)</a:t>
            </a:r>
            <a:r>
              <a:rPr lang="en-US" sz="1600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1600" baseline="30000" dirty="0" smtClean="0">
                <a:solidFill>
                  <a:srgbClr val="000000"/>
                </a:solidFill>
                <a:latin typeface="Calibri"/>
                <a:cs typeface="Calibri"/>
              </a:rPr>
              <a:t>2+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in green.</a:t>
            </a:r>
            <a:endParaRPr lang="en-US" sz="16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166" y="765697"/>
            <a:ext cx="7979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Catherine M. Oertel, Department of Chemistry and Biochemistry, Oberlin College, Oberlin, OH </a:t>
            </a:r>
            <a:endParaRPr lang="en-US" sz="16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14549" y="1130565"/>
            <a:ext cx="870889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>
            <a:off x="2697422" y="3944349"/>
            <a:ext cx="5171313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3" name="Picture 25" descr="na.tif"/>
          <p:cNvPicPr>
            <a:picLocks noChangeAspect="1"/>
          </p:cNvPicPr>
          <p:nvPr/>
        </p:nvPicPr>
        <p:blipFill>
          <a:blip r:embed="rId5"/>
          <a:srcRect l="7215" t="18276" r="34848" b="11765"/>
          <a:stretch>
            <a:fillRect/>
          </a:stretch>
        </p:blipFill>
        <p:spPr bwMode="auto">
          <a:xfrm>
            <a:off x="6057899" y="4317574"/>
            <a:ext cx="2504711" cy="2337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5360073" y="1270586"/>
            <a:ext cx="37458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In a second research area, solution-based syntheses have been used to prepare new </a:t>
            </a:r>
            <a:r>
              <a:rPr lang="en-US" sz="1600" dirty="0" err="1" smtClean="0">
                <a:solidFill>
                  <a:schemeClr val="bg2"/>
                </a:solidFill>
                <a:latin typeface="Calibri"/>
                <a:cs typeface="Calibri"/>
              </a:rPr>
              <a:t>pyrochlore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oxides with the potential for </a:t>
            </a:r>
            <a:r>
              <a:rPr lang="en-US" sz="1600" dirty="0" err="1" smtClean="0">
                <a:solidFill>
                  <a:schemeClr val="bg2"/>
                </a:solidFill>
                <a:latin typeface="Calibri"/>
                <a:cs typeface="Calibri"/>
              </a:rPr>
              <a:t>photocatalytic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activity.  Hydrothermally synthesized 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K</a:t>
            </a:r>
            <a:r>
              <a:rPr lang="en-US" sz="1600" baseline="-25000" dirty="0" smtClean="0">
                <a:solidFill>
                  <a:schemeClr val="bg2"/>
                </a:solidFill>
                <a:latin typeface="Calibri"/>
                <a:cs typeface="Calibri"/>
              </a:rPr>
              <a:t>1.26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Ta</a:t>
            </a:r>
            <a:r>
              <a:rPr lang="en-US" sz="1600" baseline="-25000" dirty="0" smtClean="0">
                <a:solidFill>
                  <a:schemeClr val="bg2"/>
                </a:solidFill>
                <a:latin typeface="Calibri"/>
                <a:cs typeface="Calibri"/>
              </a:rPr>
              <a:t>2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(O, OH)</a:t>
            </a:r>
            <a:r>
              <a:rPr lang="en-US" sz="1600" baseline="-25000" dirty="0" smtClean="0">
                <a:solidFill>
                  <a:schemeClr val="bg2"/>
                </a:solidFill>
                <a:latin typeface="Calibri"/>
                <a:cs typeface="Calibri"/>
              </a:rPr>
              <a:t>6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·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1.3H</a:t>
            </a:r>
            <a:r>
              <a:rPr lang="en-US" sz="1600" baseline="-25000" dirty="0" smtClean="0">
                <a:solidFill>
                  <a:schemeClr val="bg2"/>
                </a:solidFill>
                <a:latin typeface="Calibri"/>
                <a:cs typeface="Calibri"/>
              </a:rPr>
              <a:t>2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O was exchanged with Na</a:t>
            </a:r>
            <a:r>
              <a:rPr lang="en-US" sz="1600" baseline="30000" dirty="0" smtClean="0">
                <a:solidFill>
                  <a:schemeClr val="bg2"/>
                </a:solidFill>
                <a:latin typeface="Calibri"/>
                <a:cs typeface="Calibri"/>
              </a:rPr>
              <a:t>+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ions, showing complete replacement of K</a:t>
            </a:r>
            <a:r>
              <a:rPr lang="en-US" sz="1600" baseline="30000" dirty="0" smtClean="0">
                <a:solidFill>
                  <a:schemeClr val="bg2"/>
                </a:solidFill>
                <a:latin typeface="Calibri"/>
                <a:cs typeface="Calibri"/>
              </a:rPr>
              <a:t>+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.  </a:t>
            </a:r>
            <a:r>
              <a:rPr lang="en-US" sz="1600" dirty="0" err="1" smtClean="0">
                <a:solidFill>
                  <a:schemeClr val="bg2"/>
                </a:solidFill>
                <a:latin typeface="Calibri"/>
                <a:cs typeface="Calibri"/>
              </a:rPr>
              <a:t>Rietveld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analysis of powder X-ray diffraction data for the exchanged material (below) supports occupancy of Na</a:t>
            </a:r>
            <a:r>
              <a:rPr lang="en-US" sz="1600" baseline="30000" dirty="0" smtClean="0">
                <a:solidFill>
                  <a:schemeClr val="bg2"/>
                </a:solidFill>
                <a:latin typeface="Calibri"/>
                <a:cs typeface="Calibri"/>
              </a:rPr>
              <a:t>+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in the K</a:t>
            </a:r>
            <a:r>
              <a:rPr lang="en-US" sz="1600" baseline="30000" dirty="0" smtClean="0">
                <a:solidFill>
                  <a:schemeClr val="bg2"/>
                </a:solidFill>
                <a:latin typeface="Calibri"/>
                <a:cs typeface="Calibri"/>
              </a:rPr>
              <a:t>+</a:t>
            </a:r>
            <a:r>
              <a:rPr lang="en-US" sz="1600" dirty="0" smtClean="0">
                <a:solidFill>
                  <a:schemeClr val="bg2"/>
                </a:solidFill>
                <a:latin typeface="Calibri"/>
                <a:cs typeface="Calibri"/>
              </a:rPr>
              <a:t> site and shows contraction of the cubic lattice parameter.</a:t>
            </a:r>
            <a:endParaRPr lang="en-US" sz="16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281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Slide 1</vt:lpstr>
    </vt:vector>
  </TitlesOfParts>
  <Company>Oberlin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Catherine  Oertel</dc:creator>
  <cp:lastModifiedBy>Catherine Oertel</cp:lastModifiedBy>
  <cp:revision>12</cp:revision>
  <dcterms:created xsi:type="dcterms:W3CDTF">2010-09-30T04:53:35Z</dcterms:created>
  <dcterms:modified xsi:type="dcterms:W3CDTF">2010-09-30T05:30:35Z</dcterms:modified>
</cp:coreProperties>
</file>