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880" y="-2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7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6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FA29F1-E8E0-924D-BF30-A3CE1CA2BCC5}" type="datetimeFigureOut">
              <a:rPr lang="en-US" smtClean="0"/>
              <a:pPr/>
              <a:t>9/30/10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7A1F52-D050-AD4B-8A98-F845AE28F4D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651534-24DC-8B4F-B9B2-0FBBFA1A3F42}" type="slidenum">
              <a:rPr lang="en-US"/>
              <a:pPr/>
              <a:t>1</a:t>
            </a:fld>
            <a:endParaRPr 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54057E-59AD-0B4C-BC0A-1A77C160B8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B421F7-134A-3840-BBAF-132C18694C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A91E6C-3588-2C48-922E-03685D7F816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1E0A0B-3F13-E147-B0D1-9B66508CE5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0BCB96-C777-E045-8FED-A0C02A983D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2CF9AF-0AB9-9B4C-9D1C-5F905718F84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68C02E-BCFB-5740-9690-6B32E7F103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FA1E03-9D37-324D-A672-C0C1FA1FAD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16FB53-662A-7446-AC61-B87CBF0317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D076D3-D628-C74B-9D75-CEF7CECFAB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787E14-0604-6444-9254-5D600B8739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2B1E109-222E-5B46-9927-B0E3B2D0DEFA}" type="slidenum">
              <a:rPr lang="en-US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6" charset="0"/>
          <a:ea typeface="ＭＳ Ｐゴシック" pitchFamily="-106" charset="-128"/>
          <a:cs typeface="ＭＳ Ｐゴシック" pitchFamily="-106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6" charset="0"/>
          <a:ea typeface="ＭＳ Ｐゴシック" pitchFamily="-106" charset="-128"/>
          <a:cs typeface="ＭＳ Ｐゴシック" pitchFamily="-106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6" charset="0"/>
          <a:ea typeface="ＭＳ Ｐゴシック" pitchFamily="-106" charset="-128"/>
          <a:cs typeface="ＭＳ Ｐゴシック" pitchFamily="-106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5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 bwMode="auto">
          <a:xfrm>
            <a:off x="370289" y="5810995"/>
            <a:ext cx="3855729" cy="830997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/>
              <a:ea typeface="ＭＳ Ｐゴシック" pitchFamily="-106" charset="-128"/>
              <a:cs typeface="Calibri"/>
            </a:endParaRPr>
          </a:p>
        </p:txBody>
      </p:sp>
      <p:pic>
        <p:nvPicPr>
          <p:cNvPr id="28674" name="Picture 3" descr="bensch cell chiral"/>
          <p:cNvPicPr>
            <a:picLocks noChangeAspect="1" noChangeArrowheads="1"/>
          </p:cNvPicPr>
          <p:nvPr/>
        </p:nvPicPr>
        <p:blipFill>
          <a:blip r:embed="rId3"/>
          <a:srcRect l="24521" t="14217" r="26707" b="17772"/>
          <a:stretch>
            <a:fillRect/>
          </a:stretch>
        </p:blipFill>
        <p:spPr bwMode="auto">
          <a:xfrm>
            <a:off x="2220626" y="4094673"/>
            <a:ext cx="1777768" cy="152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5" name="Picture 4" descr="oc polymorph chiral"/>
          <p:cNvPicPr>
            <a:picLocks noChangeAspect="1" noChangeArrowheads="1"/>
          </p:cNvPicPr>
          <p:nvPr/>
        </p:nvPicPr>
        <p:blipFill>
          <a:blip r:embed="rId4"/>
          <a:srcRect l="33119" t="16882" r="30106" b="16475"/>
          <a:stretch>
            <a:fillRect/>
          </a:stretch>
        </p:blipFill>
        <p:spPr bwMode="auto">
          <a:xfrm>
            <a:off x="572418" y="4094673"/>
            <a:ext cx="1373972" cy="152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488558" y="94555"/>
            <a:ext cx="80443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bg2"/>
                </a:solidFill>
                <a:latin typeface="Calibri"/>
                <a:cs typeface="Calibri"/>
              </a:rPr>
              <a:t>Solvothermal</a:t>
            </a:r>
            <a:r>
              <a:rPr lang="en-US" sz="2000" dirty="0">
                <a:solidFill>
                  <a:schemeClr val="bg2"/>
                </a:solidFill>
                <a:latin typeface="Calibri"/>
                <a:cs typeface="Calibri"/>
              </a:rPr>
              <a:t> Synthesis of Inorganic-Organic Network Materials Based on </a:t>
            </a:r>
            <a:r>
              <a:rPr lang="en-US" sz="2000" dirty="0" err="1">
                <a:solidFill>
                  <a:schemeClr val="bg2"/>
                </a:solidFill>
                <a:latin typeface="Calibri"/>
                <a:cs typeface="Calibri"/>
              </a:rPr>
              <a:t>Tetrathiometallate</a:t>
            </a:r>
            <a:r>
              <a:rPr lang="en-US" sz="2000" dirty="0" smtClean="0">
                <a:solidFill>
                  <a:schemeClr val="bg2"/>
                </a:solidFill>
                <a:latin typeface="Calibri"/>
                <a:cs typeface="Calibri"/>
              </a:rPr>
              <a:t> MS</a:t>
            </a:r>
            <a:r>
              <a:rPr lang="en-US" sz="2000" baseline="-25000" dirty="0" smtClean="0">
                <a:solidFill>
                  <a:schemeClr val="bg2"/>
                </a:solidFill>
                <a:latin typeface="Calibri"/>
                <a:cs typeface="Calibri"/>
              </a:rPr>
              <a:t>4</a:t>
            </a:r>
            <a:r>
              <a:rPr lang="en-US" sz="2000" baseline="30000" dirty="0" smtClean="0">
                <a:solidFill>
                  <a:schemeClr val="bg2"/>
                </a:solidFill>
                <a:latin typeface="Calibri"/>
                <a:cs typeface="Calibri"/>
              </a:rPr>
              <a:t>2−</a:t>
            </a:r>
            <a:r>
              <a:rPr lang="en-US" sz="2000" dirty="0" smtClean="0">
                <a:solidFill>
                  <a:schemeClr val="bg2"/>
                </a:solidFill>
                <a:latin typeface="Calibri"/>
                <a:cs typeface="Calibri"/>
              </a:rPr>
              <a:t> (M </a:t>
            </a:r>
            <a:r>
              <a:rPr lang="en-US" sz="2000" dirty="0">
                <a:solidFill>
                  <a:schemeClr val="bg2"/>
                </a:solidFill>
                <a:latin typeface="Calibri"/>
                <a:cs typeface="Calibri"/>
              </a:rPr>
              <a:t>= Mo, W) Anions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8375" y="1293907"/>
            <a:ext cx="5192125" cy="2800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2"/>
                </a:solidFill>
                <a:latin typeface="Calibri"/>
                <a:cs typeface="Calibri"/>
              </a:rPr>
              <a:t>Solids containing MoS</a:t>
            </a:r>
            <a:r>
              <a:rPr lang="en-US" sz="1600" baseline="-25000" dirty="0" smtClean="0">
                <a:solidFill>
                  <a:schemeClr val="bg2"/>
                </a:solidFill>
                <a:latin typeface="Calibri"/>
                <a:cs typeface="Calibri"/>
              </a:rPr>
              <a:t>4</a:t>
            </a:r>
            <a:r>
              <a:rPr lang="en-US" sz="1600" baseline="30000" dirty="0" smtClean="0">
                <a:solidFill>
                  <a:schemeClr val="bg2"/>
                </a:solidFill>
                <a:latin typeface="Calibri"/>
                <a:cs typeface="Calibri"/>
              </a:rPr>
              <a:t>2−</a:t>
            </a:r>
            <a:r>
              <a:rPr lang="en-US" sz="1600" dirty="0" smtClean="0">
                <a:solidFill>
                  <a:schemeClr val="bg2"/>
                </a:solidFill>
                <a:latin typeface="Calibri"/>
                <a:cs typeface="Calibri"/>
              </a:rPr>
              <a:t> anions</a:t>
            </a:r>
            <a:r>
              <a:rPr lang="en-US" sz="1600" dirty="0" smtClean="0">
                <a:solidFill>
                  <a:schemeClr val="bg2"/>
                </a:solidFill>
                <a:latin typeface="Calibri"/>
                <a:cs typeface="Calibri"/>
              </a:rPr>
              <a:t> are precursors </a:t>
            </a:r>
            <a:r>
              <a:rPr lang="en-US" sz="1600" dirty="0" smtClean="0">
                <a:solidFill>
                  <a:schemeClr val="bg2"/>
                </a:solidFill>
                <a:latin typeface="Calibri"/>
                <a:cs typeface="Calibri"/>
              </a:rPr>
              <a:t>to MoS</a:t>
            </a:r>
            <a:r>
              <a:rPr lang="en-US" sz="1600" baseline="-25000" dirty="0" smtClean="0">
                <a:solidFill>
                  <a:schemeClr val="bg2"/>
                </a:solidFill>
                <a:latin typeface="Calibri"/>
                <a:cs typeface="Calibri"/>
              </a:rPr>
              <a:t>2</a:t>
            </a:r>
            <a:r>
              <a:rPr lang="en-US" sz="1600" dirty="0" smtClean="0">
                <a:solidFill>
                  <a:schemeClr val="bg2"/>
                </a:solidFill>
                <a:latin typeface="Calibri"/>
                <a:cs typeface="Calibri"/>
              </a:rPr>
              <a:t>-based </a:t>
            </a:r>
            <a:r>
              <a:rPr lang="en-US" sz="1600" dirty="0" err="1" smtClean="0">
                <a:solidFill>
                  <a:schemeClr val="bg2"/>
                </a:solidFill>
                <a:latin typeface="Calibri"/>
                <a:cs typeface="Calibri"/>
              </a:rPr>
              <a:t>hydrodesulfurization</a:t>
            </a:r>
            <a:r>
              <a:rPr lang="en-US" sz="1600" dirty="0" smtClean="0">
                <a:solidFill>
                  <a:schemeClr val="bg2"/>
                </a:solidFill>
                <a:latin typeface="Calibri"/>
                <a:cs typeface="Calibri"/>
              </a:rPr>
              <a:t> catalysts. </a:t>
            </a:r>
            <a:r>
              <a:rPr lang="en-US" sz="1600" dirty="0" smtClean="0">
                <a:solidFill>
                  <a:schemeClr val="bg2"/>
                </a:solidFill>
                <a:latin typeface="Calibri"/>
                <a:cs typeface="Calibri"/>
              </a:rPr>
              <a:t> Well characterized </a:t>
            </a:r>
            <a:r>
              <a:rPr lang="en-US" sz="1600" dirty="0" smtClean="0">
                <a:solidFill>
                  <a:schemeClr val="bg2"/>
                </a:solidFill>
                <a:latin typeface="Calibri"/>
                <a:cs typeface="Calibri"/>
              </a:rPr>
              <a:t>crystalline structures containing these </a:t>
            </a:r>
            <a:r>
              <a:rPr lang="en-US" sz="1600" dirty="0" smtClean="0">
                <a:solidFill>
                  <a:schemeClr val="bg2"/>
                </a:solidFill>
                <a:latin typeface="Calibri"/>
                <a:cs typeface="Calibri"/>
              </a:rPr>
              <a:t>species, </a:t>
            </a:r>
            <a:r>
              <a:rPr lang="en-US" sz="1600" dirty="0" smtClean="0">
                <a:solidFill>
                  <a:schemeClr val="bg2"/>
                </a:solidFill>
                <a:latin typeface="Calibri"/>
                <a:cs typeface="Calibri"/>
              </a:rPr>
              <a:t>as well as Ni</a:t>
            </a:r>
            <a:r>
              <a:rPr lang="en-US" sz="1600" baseline="30000" dirty="0" smtClean="0">
                <a:solidFill>
                  <a:schemeClr val="bg2"/>
                </a:solidFill>
                <a:latin typeface="Calibri"/>
                <a:cs typeface="Calibri"/>
              </a:rPr>
              <a:t>2+</a:t>
            </a:r>
            <a:r>
              <a:rPr lang="en-US" sz="1600" dirty="0" smtClean="0">
                <a:solidFill>
                  <a:schemeClr val="bg2"/>
                </a:solidFill>
                <a:latin typeface="Calibri"/>
                <a:cs typeface="Calibri"/>
              </a:rPr>
              <a:t> or Co</a:t>
            </a:r>
            <a:r>
              <a:rPr lang="en-US" sz="1600" baseline="30000" dirty="0" smtClean="0">
                <a:solidFill>
                  <a:schemeClr val="bg2"/>
                </a:solidFill>
                <a:latin typeface="Calibri"/>
                <a:cs typeface="Calibri"/>
              </a:rPr>
              <a:t>2+</a:t>
            </a:r>
            <a:r>
              <a:rPr lang="en-US" sz="1600" dirty="0" smtClean="0">
                <a:solidFill>
                  <a:schemeClr val="bg2"/>
                </a:solidFill>
                <a:latin typeface="Calibri"/>
                <a:cs typeface="Calibri"/>
              </a:rPr>
              <a:t> ions that act as </a:t>
            </a:r>
            <a:r>
              <a:rPr lang="en-US" sz="1600" dirty="0" smtClean="0">
                <a:solidFill>
                  <a:schemeClr val="bg2"/>
                </a:solidFill>
                <a:latin typeface="Calibri"/>
                <a:cs typeface="Calibri"/>
              </a:rPr>
              <a:t>promoters,</a:t>
            </a:r>
            <a:r>
              <a:rPr lang="en-US" sz="1600" dirty="0" smtClean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lang="en-US" sz="1600" dirty="0" smtClean="0">
                <a:solidFill>
                  <a:schemeClr val="bg2"/>
                </a:solidFill>
                <a:latin typeface="Calibri"/>
                <a:cs typeface="Calibri"/>
              </a:rPr>
              <a:t>provide </a:t>
            </a:r>
            <a:r>
              <a:rPr lang="en-US" sz="1600" dirty="0" smtClean="0">
                <a:solidFill>
                  <a:schemeClr val="bg2"/>
                </a:solidFill>
                <a:latin typeface="Calibri"/>
                <a:cs typeface="Calibri"/>
              </a:rPr>
              <a:t>improved starting points to optimize the conditions used to produce activated catalysts.</a:t>
            </a:r>
            <a:r>
              <a:rPr lang="en-US" sz="1600" dirty="0" smtClean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latin typeface="Calibri"/>
                <a:cs typeface="Calibri"/>
              </a:rPr>
              <a:t>A new polymorph of Ni(en)</a:t>
            </a:r>
            <a:r>
              <a:rPr lang="en-US" sz="1600" baseline="-25000" dirty="0" smtClean="0">
                <a:solidFill>
                  <a:srgbClr val="000000"/>
                </a:solidFill>
                <a:latin typeface="Calibri"/>
                <a:cs typeface="Calibri"/>
              </a:rPr>
              <a:t>3</a:t>
            </a:r>
            <a:r>
              <a:rPr lang="en-US" sz="1600" dirty="0" smtClean="0">
                <a:solidFill>
                  <a:srgbClr val="000000"/>
                </a:solidFill>
                <a:latin typeface="Calibri"/>
                <a:cs typeface="Calibri"/>
              </a:rPr>
              <a:t>MoS</a:t>
            </a:r>
            <a:r>
              <a:rPr lang="en-US" sz="1600" baseline="-25000" dirty="0" smtClean="0">
                <a:solidFill>
                  <a:srgbClr val="000000"/>
                </a:solidFill>
                <a:latin typeface="Calibri"/>
                <a:cs typeface="Calibri"/>
              </a:rPr>
              <a:t>4</a:t>
            </a:r>
            <a:r>
              <a:rPr lang="en-US" sz="1600" dirty="0" smtClean="0">
                <a:solidFill>
                  <a:srgbClr val="000000"/>
                </a:solidFill>
                <a:latin typeface="Calibri"/>
                <a:cs typeface="Calibri"/>
              </a:rPr>
              <a:t> (en = </a:t>
            </a:r>
            <a:r>
              <a:rPr lang="en-US" sz="1600" dirty="0" err="1" smtClean="0">
                <a:solidFill>
                  <a:srgbClr val="000000"/>
                </a:solidFill>
                <a:latin typeface="Calibri"/>
                <a:cs typeface="Calibri"/>
              </a:rPr>
              <a:t>ethylenediamine</a:t>
            </a:r>
            <a:r>
              <a:rPr lang="en-US" sz="1600" dirty="0" smtClean="0">
                <a:solidFill>
                  <a:srgbClr val="000000"/>
                </a:solidFill>
                <a:latin typeface="Calibri"/>
                <a:cs typeface="Calibri"/>
              </a:rPr>
              <a:t>) was prepared, along with </a:t>
            </a:r>
            <a:r>
              <a:rPr lang="en-US" sz="1600" dirty="0" err="1" smtClean="0">
                <a:solidFill>
                  <a:srgbClr val="000000"/>
                </a:solidFill>
                <a:latin typeface="Calibri"/>
                <a:cs typeface="Calibri"/>
              </a:rPr>
              <a:t>isostructural</a:t>
            </a:r>
            <a:r>
              <a:rPr lang="en-US" sz="1600" dirty="0" smtClean="0">
                <a:solidFill>
                  <a:srgbClr val="000000"/>
                </a:solidFill>
                <a:latin typeface="Calibri"/>
                <a:cs typeface="Calibri"/>
              </a:rPr>
              <a:t> Co</a:t>
            </a:r>
            <a:r>
              <a:rPr lang="en-US" sz="1600" baseline="30000" dirty="0" smtClean="0">
                <a:solidFill>
                  <a:srgbClr val="000000"/>
                </a:solidFill>
                <a:latin typeface="Calibri"/>
                <a:cs typeface="Calibri"/>
              </a:rPr>
              <a:t>2+</a:t>
            </a:r>
            <a:r>
              <a:rPr lang="en-US" sz="1600" dirty="0" smtClean="0">
                <a:solidFill>
                  <a:srgbClr val="000000"/>
                </a:solidFill>
                <a:latin typeface="Calibri"/>
                <a:cs typeface="Calibri"/>
              </a:rPr>
              <a:t> and Mn</a:t>
            </a:r>
            <a:r>
              <a:rPr lang="en-US" sz="1600" baseline="30000" dirty="0" smtClean="0">
                <a:solidFill>
                  <a:srgbClr val="000000"/>
                </a:solidFill>
                <a:latin typeface="Calibri"/>
                <a:cs typeface="Calibri"/>
              </a:rPr>
              <a:t>2+</a:t>
            </a:r>
            <a:r>
              <a:rPr lang="en-US" sz="1600" dirty="0" smtClean="0">
                <a:solidFill>
                  <a:srgbClr val="000000"/>
                </a:solidFill>
                <a:latin typeface="Calibri"/>
                <a:cs typeface="Calibri"/>
              </a:rPr>
              <a:t> analogues.  The new polymorph (A) differs from a previously reported structure (B) in the packing of the ions within the unit cells and in the detailed configurations of the en </a:t>
            </a:r>
            <a:r>
              <a:rPr lang="en-US" sz="1600" dirty="0" err="1" smtClean="0">
                <a:solidFill>
                  <a:srgbClr val="000000"/>
                </a:solidFill>
                <a:latin typeface="Calibri"/>
                <a:cs typeface="Calibri"/>
              </a:rPr>
              <a:t>ligand</a:t>
            </a:r>
            <a:r>
              <a:rPr lang="en-US" sz="1600" dirty="0" smtClean="0">
                <a:solidFill>
                  <a:srgbClr val="000000"/>
                </a:solidFill>
                <a:latin typeface="Calibri"/>
                <a:cs typeface="Calibri"/>
              </a:rPr>
              <a:t> backbones</a:t>
            </a:r>
            <a:r>
              <a:rPr lang="en-US" sz="1600" dirty="0" smtClean="0">
                <a:solidFill>
                  <a:srgbClr val="000000"/>
                </a:solidFill>
                <a:latin typeface="Calibri"/>
                <a:cs typeface="Calibri"/>
              </a:rPr>
              <a:t>.</a:t>
            </a:r>
            <a:r>
              <a:rPr lang="en-US" sz="1600" dirty="0" smtClean="0">
                <a:solidFill>
                  <a:schemeClr val="bg2"/>
                </a:solidFill>
                <a:latin typeface="Calibri"/>
                <a:cs typeface="Calibri"/>
              </a:rPr>
              <a:t>     </a:t>
            </a:r>
            <a:endParaRPr lang="en-US" sz="1600" dirty="0">
              <a:solidFill>
                <a:schemeClr val="bg2"/>
              </a:solidFill>
              <a:latin typeface="Calibri"/>
              <a:cs typeface="Calibri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44053" y="5810995"/>
            <a:ext cx="40444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000000"/>
                </a:solidFill>
                <a:latin typeface="Calibri"/>
                <a:cs typeface="Calibri"/>
              </a:rPr>
              <a:t>Cell packing in polymorphs A (left) and B (right).  MoS</a:t>
            </a:r>
            <a:r>
              <a:rPr lang="en-US" sz="1600" baseline="-25000" dirty="0" smtClean="0">
                <a:solidFill>
                  <a:srgbClr val="000000"/>
                </a:solidFill>
                <a:latin typeface="Calibri"/>
                <a:cs typeface="Calibri"/>
              </a:rPr>
              <a:t>4</a:t>
            </a:r>
            <a:r>
              <a:rPr lang="en-US" sz="1600" baseline="30000" dirty="0" smtClean="0">
                <a:solidFill>
                  <a:srgbClr val="000000"/>
                </a:solidFill>
                <a:latin typeface="Calibri"/>
                <a:cs typeface="Calibri"/>
              </a:rPr>
              <a:t>2−</a:t>
            </a:r>
            <a:r>
              <a:rPr lang="en-US" sz="1600" dirty="0" smtClean="0">
                <a:solidFill>
                  <a:srgbClr val="000000"/>
                </a:solidFill>
                <a:latin typeface="Calibri"/>
                <a:cs typeface="Calibri"/>
              </a:rPr>
              <a:t> units shown in orange, </a:t>
            </a:r>
            <a:r>
              <a:rPr lang="en-US" sz="1600" dirty="0" smtClean="0">
                <a:solidFill>
                  <a:srgbClr val="000000"/>
                </a:solidFill>
                <a:latin typeface="Symbol" charset="2"/>
                <a:cs typeface="Symbol" charset="2"/>
              </a:rPr>
              <a:t>L</a:t>
            </a:r>
            <a:r>
              <a:rPr lang="en-US" sz="1600" dirty="0" smtClean="0">
                <a:solidFill>
                  <a:srgbClr val="000000"/>
                </a:solidFill>
                <a:latin typeface="Calibri"/>
                <a:cs typeface="Calibri"/>
              </a:rPr>
              <a:t>-Ni(en)</a:t>
            </a:r>
            <a:r>
              <a:rPr lang="en-US" sz="1600" baseline="-25000" dirty="0" smtClean="0">
                <a:solidFill>
                  <a:srgbClr val="000000"/>
                </a:solidFill>
                <a:latin typeface="Calibri"/>
                <a:cs typeface="Calibri"/>
              </a:rPr>
              <a:t>3</a:t>
            </a:r>
            <a:r>
              <a:rPr lang="en-US" sz="1600" baseline="30000" dirty="0" smtClean="0">
                <a:solidFill>
                  <a:srgbClr val="000000"/>
                </a:solidFill>
                <a:latin typeface="Calibri"/>
                <a:cs typeface="Calibri"/>
              </a:rPr>
              <a:t>2</a:t>
            </a:r>
            <a:r>
              <a:rPr lang="en-US" sz="1600" dirty="0" smtClean="0">
                <a:solidFill>
                  <a:srgbClr val="000000"/>
                </a:solidFill>
                <a:latin typeface="Calibri"/>
                <a:cs typeface="Calibri"/>
              </a:rPr>
              <a:t>+ in blue, and </a:t>
            </a:r>
            <a:r>
              <a:rPr lang="en-US" sz="1600" dirty="0" smtClean="0">
                <a:solidFill>
                  <a:srgbClr val="000000"/>
                </a:solidFill>
                <a:latin typeface="Symbol" charset="2"/>
                <a:cs typeface="Symbol" charset="2"/>
              </a:rPr>
              <a:t>D</a:t>
            </a:r>
            <a:r>
              <a:rPr lang="en-US" sz="1600" dirty="0" smtClean="0">
                <a:solidFill>
                  <a:srgbClr val="000000"/>
                </a:solidFill>
                <a:latin typeface="Calibri"/>
                <a:cs typeface="Calibri"/>
              </a:rPr>
              <a:t>-Ni(en)</a:t>
            </a:r>
            <a:r>
              <a:rPr lang="en-US" sz="1600" baseline="-25000" dirty="0" smtClean="0">
                <a:solidFill>
                  <a:srgbClr val="000000"/>
                </a:solidFill>
                <a:latin typeface="Calibri"/>
                <a:cs typeface="Calibri"/>
              </a:rPr>
              <a:t>3</a:t>
            </a:r>
            <a:r>
              <a:rPr lang="en-US" sz="1600" baseline="30000" dirty="0" smtClean="0">
                <a:solidFill>
                  <a:srgbClr val="000000"/>
                </a:solidFill>
                <a:latin typeface="Calibri"/>
                <a:cs typeface="Calibri"/>
              </a:rPr>
              <a:t>2+</a:t>
            </a:r>
            <a:r>
              <a:rPr lang="en-US" sz="1600" dirty="0" smtClean="0">
                <a:solidFill>
                  <a:srgbClr val="000000"/>
                </a:solidFill>
                <a:latin typeface="Calibri"/>
                <a:cs typeface="Calibri"/>
              </a:rPr>
              <a:t> in green.</a:t>
            </a:r>
            <a:endParaRPr lang="en-US" sz="16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18166" y="765697"/>
            <a:ext cx="79790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000000"/>
                </a:solidFill>
                <a:latin typeface="Calibri"/>
                <a:cs typeface="Calibri"/>
              </a:rPr>
              <a:t>Catherine M. Oertel, Department of Chemistry and Biochemistry, Oberlin College, Oberlin, OH </a:t>
            </a:r>
            <a:endParaRPr lang="en-US" sz="16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2" name="Straight Connector 21"/>
          <p:cNvCxnSpPr/>
          <p:nvPr/>
        </p:nvCxnSpPr>
        <p:spPr bwMode="auto">
          <a:xfrm>
            <a:off x="214549" y="1130565"/>
            <a:ext cx="8708897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/>
          <p:cNvCxnSpPr/>
          <p:nvPr/>
        </p:nvCxnSpPr>
        <p:spPr bwMode="auto">
          <a:xfrm rot="5400000">
            <a:off x="2697422" y="3944349"/>
            <a:ext cx="5171313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23" name="Picture 25" descr="na.tif"/>
          <p:cNvPicPr>
            <a:picLocks noChangeAspect="1"/>
          </p:cNvPicPr>
          <p:nvPr/>
        </p:nvPicPr>
        <p:blipFill>
          <a:blip r:embed="rId5"/>
          <a:srcRect l="7215" t="18276" r="34848" b="11765"/>
          <a:stretch>
            <a:fillRect/>
          </a:stretch>
        </p:blipFill>
        <p:spPr bwMode="auto">
          <a:xfrm>
            <a:off x="6057899" y="4317574"/>
            <a:ext cx="2504711" cy="2337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TextBox 23"/>
          <p:cNvSpPr txBox="1"/>
          <p:nvPr/>
        </p:nvSpPr>
        <p:spPr>
          <a:xfrm>
            <a:off x="5360073" y="1270586"/>
            <a:ext cx="374582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2"/>
                </a:solidFill>
                <a:latin typeface="Calibri"/>
                <a:cs typeface="Calibri"/>
              </a:rPr>
              <a:t>In a second research area, solution-based syntheses have been used to prepare new </a:t>
            </a:r>
            <a:r>
              <a:rPr lang="en-US" sz="1600" dirty="0" err="1" smtClean="0">
                <a:solidFill>
                  <a:schemeClr val="bg2"/>
                </a:solidFill>
                <a:latin typeface="Calibri"/>
                <a:cs typeface="Calibri"/>
              </a:rPr>
              <a:t>pyrochlore</a:t>
            </a:r>
            <a:r>
              <a:rPr lang="en-US" sz="1600" dirty="0" smtClean="0">
                <a:solidFill>
                  <a:schemeClr val="bg2"/>
                </a:solidFill>
                <a:latin typeface="Calibri"/>
                <a:cs typeface="Calibri"/>
              </a:rPr>
              <a:t> oxides with the potential for </a:t>
            </a:r>
            <a:r>
              <a:rPr lang="en-US" sz="1600" dirty="0" err="1" smtClean="0">
                <a:solidFill>
                  <a:schemeClr val="bg2"/>
                </a:solidFill>
                <a:latin typeface="Calibri"/>
                <a:cs typeface="Calibri"/>
              </a:rPr>
              <a:t>photocatalytic</a:t>
            </a:r>
            <a:r>
              <a:rPr lang="en-US" sz="1600" dirty="0" smtClean="0">
                <a:solidFill>
                  <a:schemeClr val="bg2"/>
                </a:solidFill>
                <a:latin typeface="Calibri"/>
                <a:cs typeface="Calibri"/>
              </a:rPr>
              <a:t> activity.  Hydrothermally synthesized </a:t>
            </a:r>
            <a:r>
              <a:rPr lang="en-US" sz="1600" dirty="0" smtClean="0">
                <a:solidFill>
                  <a:schemeClr val="bg2"/>
                </a:solidFill>
                <a:latin typeface="Calibri"/>
                <a:cs typeface="Calibri"/>
              </a:rPr>
              <a:t>K</a:t>
            </a:r>
            <a:r>
              <a:rPr lang="en-US" sz="1600" baseline="-25000" dirty="0" smtClean="0">
                <a:solidFill>
                  <a:schemeClr val="bg2"/>
                </a:solidFill>
                <a:latin typeface="Calibri"/>
                <a:cs typeface="Calibri"/>
              </a:rPr>
              <a:t>1.26</a:t>
            </a:r>
            <a:r>
              <a:rPr lang="en-US" sz="1600" dirty="0" smtClean="0">
                <a:solidFill>
                  <a:schemeClr val="bg2"/>
                </a:solidFill>
                <a:latin typeface="Calibri"/>
                <a:cs typeface="Calibri"/>
              </a:rPr>
              <a:t>Ta</a:t>
            </a:r>
            <a:r>
              <a:rPr lang="en-US" sz="1600" baseline="-25000" dirty="0" smtClean="0">
                <a:solidFill>
                  <a:schemeClr val="bg2"/>
                </a:solidFill>
                <a:latin typeface="Calibri"/>
                <a:cs typeface="Calibri"/>
              </a:rPr>
              <a:t>2</a:t>
            </a:r>
            <a:r>
              <a:rPr lang="en-US" sz="1600" dirty="0" smtClean="0">
                <a:solidFill>
                  <a:schemeClr val="bg2"/>
                </a:solidFill>
                <a:latin typeface="Calibri"/>
                <a:cs typeface="Calibri"/>
              </a:rPr>
              <a:t>(O, OH)</a:t>
            </a:r>
            <a:r>
              <a:rPr lang="en-US" sz="1600" baseline="-25000" dirty="0" smtClean="0">
                <a:solidFill>
                  <a:schemeClr val="bg2"/>
                </a:solidFill>
                <a:latin typeface="Calibri"/>
                <a:cs typeface="Calibri"/>
              </a:rPr>
              <a:t>6</a:t>
            </a:r>
            <a:r>
              <a:rPr lang="en-US" sz="1600" dirty="0" smtClean="0">
                <a:solidFill>
                  <a:schemeClr val="bg2"/>
                </a:solidFill>
                <a:latin typeface="Calibri"/>
                <a:cs typeface="Calibri"/>
              </a:rPr>
              <a:t>·</a:t>
            </a:r>
            <a:r>
              <a:rPr lang="en-US" sz="1600" dirty="0" smtClean="0">
                <a:solidFill>
                  <a:schemeClr val="bg2"/>
                </a:solidFill>
                <a:latin typeface="Calibri"/>
                <a:cs typeface="Calibri"/>
              </a:rPr>
              <a:t>1.3H</a:t>
            </a:r>
            <a:r>
              <a:rPr lang="en-US" sz="1600" baseline="-25000" dirty="0" smtClean="0">
                <a:solidFill>
                  <a:schemeClr val="bg2"/>
                </a:solidFill>
                <a:latin typeface="Calibri"/>
                <a:cs typeface="Calibri"/>
              </a:rPr>
              <a:t>2</a:t>
            </a:r>
            <a:r>
              <a:rPr lang="en-US" sz="1600" dirty="0" smtClean="0">
                <a:solidFill>
                  <a:schemeClr val="bg2"/>
                </a:solidFill>
                <a:latin typeface="Calibri"/>
                <a:cs typeface="Calibri"/>
              </a:rPr>
              <a:t>O was exchanged with Na</a:t>
            </a:r>
            <a:r>
              <a:rPr lang="en-US" sz="1600" baseline="30000" dirty="0" smtClean="0">
                <a:solidFill>
                  <a:schemeClr val="bg2"/>
                </a:solidFill>
                <a:latin typeface="Calibri"/>
                <a:cs typeface="Calibri"/>
              </a:rPr>
              <a:t>+</a:t>
            </a:r>
            <a:r>
              <a:rPr lang="en-US" sz="1600" dirty="0" smtClean="0">
                <a:solidFill>
                  <a:schemeClr val="bg2"/>
                </a:solidFill>
                <a:latin typeface="Calibri"/>
                <a:cs typeface="Calibri"/>
              </a:rPr>
              <a:t> ions, showing complete replacement of K</a:t>
            </a:r>
            <a:r>
              <a:rPr lang="en-US" sz="1600" baseline="30000" dirty="0" smtClean="0">
                <a:solidFill>
                  <a:schemeClr val="bg2"/>
                </a:solidFill>
                <a:latin typeface="Calibri"/>
                <a:cs typeface="Calibri"/>
              </a:rPr>
              <a:t>+</a:t>
            </a:r>
            <a:r>
              <a:rPr lang="en-US" sz="1600" dirty="0" smtClean="0">
                <a:solidFill>
                  <a:schemeClr val="bg2"/>
                </a:solidFill>
                <a:latin typeface="Calibri"/>
                <a:cs typeface="Calibri"/>
              </a:rPr>
              <a:t>.  </a:t>
            </a:r>
            <a:r>
              <a:rPr lang="en-US" sz="1600" dirty="0" err="1" smtClean="0">
                <a:solidFill>
                  <a:schemeClr val="bg2"/>
                </a:solidFill>
                <a:latin typeface="Calibri"/>
                <a:cs typeface="Calibri"/>
              </a:rPr>
              <a:t>Rietveld</a:t>
            </a:r>
            <a:r>
              <a:rPr lang="en-US" sz="1600" dirty="0" smtClean="0">
                <a:solidFill>
                  <a:schemeClr val="bg2"/>
                </a:solidFill>
                <a:latin typeface="Calibri"/>
                <a:cs typeface="Calibri"/>
              </a:rPr>
              <a:t> analysis of powder X-ray diffraction data for the exchanged material (below) supports occupancy of Na</a:t>
            </a:r>
            <a:r>
              <a:rPr lang="en-US" sz="1600" baseline="30000" dirty="0" smtClean="0">
                <a:solidFill>
                  <a:schemeClr val="bg2"/>
                </a:solidFill>
                <a:latin typeface="Calibri"/>
                <a:cs typeface="Calibri"/>
              </a:rPr>
              <a:t>+</a:t>
            </a:r>
            <a:r>
              <a:rPr lang="en-US" sz="1600" dirty="0" smtClean="0">
                <a:solidFill>
                  <a:schemeClr val="bg2"/>
                </a:solidFill>
                <a:latin typeface="Calibri"/>
                <a:cs typeface="Calibri"/>
              </a:rPr>
              <a:t> in the K</a:t>
            </a:r>
            <a:r>
              <a:rPr lang="en-US" sz="1600" baseline="30000" dirty="0" smtClean="0">
                <a:solidFill>
                  <a:schemeClr val="bg2"/>
                </a:solidFill>
                <a:latin typeface="Calibri"/>
                <a:cs typeface="Calibri"/>
              </a:rPr>
              <a:t>+</a:t>
            </a:r>
            <a:r>
              <a:rPr lang="en-US" sz="1600" dirty="0" smtClean="0">
                <a:solidFill>
                  <a:schemeClr val="bg2"/>
                </a:solidFill>
                <a:latin typeface="Calibri"/>
                <a:cs typeface="Calibri"/>
              </a:rPr>
              <a:t> site and shows contraction of the cubic lattice parameter.</a:t>
            </a:r>
            <a:endParaRPr lang="en-US" sz="1600" dirty="0">
              <a:solidFill>
                <a:schemeClr val="bg2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9">
      <a:dk1>
        <a:srgbClr val="336699"/>
      </a:dk1>
      <a:lt1>
        <a:srgbClr val="FFFFFF"/>
      </a:lt1>
      <a:dk2>
        <a:srgbClr val="000000"/>
      </a:dk2>
      <a:lt2>
        <a:srgbClr val="E3EBF1"/>
      </a:lt2>
      <a:accent1>
        <a:srgbClr val="003399"/>
      </a:accent1>
      <a:accent2>
        <a:srgbClr val="468A4B"/>
      </a:accent2>
      <a:accent3>
        <a:srgbClr val="AAAAAA"/>
      </a:accent3>
      <a:accent4>
        <a:srgbClr val="DADADA"/>
      </a:accent4>
      <a:accent5>
        <a:srgbClr val="AAADCA"/>
      </a:accent5>
      <a:accent6>
        <a:srgbClr val="3F7D43"/>
      </a:accent6>
      <a:hlink>
        <a:srgbClr val="66CCFF"/>
      </a:hlink>
      <a:folHlink>
        <a:srgbClr val="F0E5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281</Words>
  <Application>Microsoft Macintosh PowerPoint</Application>
  <PresentationFormat>On-screen Show (4:3)</PresentationFormat>
  <Paragraphs>6</Paragraphs>
  <Slides>1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Blank Presentation</vt:lpstr>
      <vt:lpstr>Slide 1</vt:lpstr>
    </vt:vector>
  </TitlesOfParts>
  <Company>Oberlin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Catherine  Oertel</dc:creator>
  <cp:lastModifiedBy>Catherine Oertel</cp:lastModifiedBy>
  <cp:revision>12</cp:revision>
  <dcterms:created xsi:type="dcterms:W3CDTF">2010-09-30T04:53:35Z</dcterms:created>
  <dcterms:modified xsi:type="dcterms:W3CDTF">2010-09-30T05:30:35Z</dcterms:modified>
</cp:coreProperties>
</file>