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800080"/>
    <a:srgbClr val="9900CC"/>
    <a:srgbClr val="800000"/>
    <a:srgbClr val="660066"/>
    <a:srgbClr val="500050"/>
    <a:srgbClr val="B200B2"/>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0" d="100"/>
          <a:sy n="110" d="100"/>
        </p:scale>
        <p:origin x="-50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04"/>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724363-015B-4905-9CAD-3F0DE67D44B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8D16F4-13ED-4C96-A4F4-E628C6C43F9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D61BBB0-7982-4803-B7AF-B49222DD226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76FE21-B425-45FA-962F-5F2048AB3D9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376DE8-5368-4A8C-B37D-2A8309E58D9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E6C27A8-84F1-4D73-A3AE-D1077940E26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47926F3-AFBB-4F3A-BF89-34924A2DD63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1C22C6C-8F4E-4489-870E-022284871F7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F41E1AE-4B7D-4031-9853-8F3EA68554A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6D7A08F-7F82-47E9-9D66-ACE4B6F31F3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3A590C-3289-441B-97BD-9E6B883E76C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0066">
                <a:gamma/>
                <a:shade val="46275"/>
                <a:invGamma/>
              </a:srgbClr>
            </a:gs>
            <a:gs pos="100000">
              <a:srgbClr val="660066"/>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0A6BCC3-B7BE-498F-B94A-B5F21FD4C58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4"/>
          <p:cNvSpPr txBox="1">
            <a:spLocks noChangeArrowheads="1"/>
          </p:cNvSpPr>
          <p:nvPr/>
        </p:nvSpPr>
        <p:spPr bwMode="auto">
          <a:xfrm>
            <a:off x="228600" y="228600"/>
            <a:ext cx="8686800" cy="457200"/>
          </a:xfrm>
          <a:prstGeom prst="rect">
            <a:avLst/>
          </a:prstGeom>
          <a:noFill/>
          <a:ln w="9525">
            <a:noFill/>
            <a:miter lim="800000"/>
            <a:headEnd/>
            <a:tailEnd/>
          </a:ln>
          <a:effectLst/>
        </p:spPr>
        <p:txBody>
          <a:bodyPr>
            <a:spAutoFit/>
          </a:bodyPr>
          <a:lstStyle/>
          <a:p>
            <a:pPr>
              <a:spcBef>
                <a:spcPct val="50000"/>
              </a:spcBef>
            </a:pPr>
            <a:r>
              <a:rPr lang="en-US" sz="2400" dirty="0" smtClean="0">
                <a:solidFill>
                  <a:srgbClr val="FFCC00"/>
                </a:solidFill>
              </a:rPr>
              <a:t>Transport in Supported Polyelectrolyte Membranes</a:t>
            </a:r>
            <a:endParaRPr lang="en-US" sz="2400" dirty="0">
              <a:solidFill>
                <a:srgbClr val="FFCC00"/>
              </a:solidFill>
            </a:endParaRPr>
          </a:p>
        </p:txBody>
      </p:sp>
      <p:sp>
        <p:nvSpPr>
          <p:cNvPr id="29701" name="Text Box 5"/>
          <p:cNvSpPr txBox="1">
            <a:spLocks noChangeArrowheads="1"/>
          </p:cNvSpPr>
          <p:nvPr/>
        </p:nvSpPr>
        <p:spPr bwMode="auto">
          <a:xfrm>
            <a:off x="304800" y="685800"/>
            <a:ext cx="7239000" cy="646331"/>
          </a:xfrm>
          <a:prstGeom prst="rect">
            <a:avLst/>
          </a:prstGeom>
          <a:noFill/>
          <a:ln w="9525">
            <a:noFill/>
            <a:miter lim="800000"/>
            <a:headEnd/>
            <a:tailEnd/>
          </a:ln>
          <a:effectLst/>
        </p:spPr>
        <p:txBody>
          <a:bodyPr>
            <a:spAutoFit/>
          </a:bodyPr>
          <a:lstStyle/>
          <a:p>
            <a:pPr>
              <a:spcBef>
                <a:spcPct val="50000"/>
              </a:spcBef>
            </a:pPr>
            <a:r>
              <a:rPr lang="en-US" dirty="0" smtClean="0">
                <a:solidFill>
                  <a:srgbClr val="FFFFFF"/>
                </a:solidFill>
              </a:rPr>
              <a:t>Christy F </a:t>
            </a:r>
            <a:r>
              <a:rPr lang="en-US" dirty="0" err="1" smtClean="0">
                <a:solidFill>
                  <a:srgbClr val="FFFFFF"/>
                </a:solidFill>
              </a:rPr>
              <a:t>Landes</a:t>
            </a:r>
            <a:r>
              <a:rPr lang="en-US" dirty="0" smtClean="0">
                <a:solidFill>
                  <a:srgbClr val="FFFFFF"/>
                </a:solidFill>
              </a:rPr>
              <a:t>, Rice University Department of Chemistry, Houston TX 77251-1892</a:t>
            </a:r>
            <a:endParaRPr lang="en-US" dirty="0">
              <a:solidFill>
                <a:srgbClr val="FFFFFF"/>
              </a:solidFill>
            </a:endParaRPr>
          </a:p>
        </p:txBody>
      </p:sp>
      <p:sp>
        <p:nvSpPr>
          <p:cNvPr id="29704" name="Text Box 8"/>
          <p:cNvSpPr txBox="1">
            <a:spLocks noChangeArrowheads="1"/>
          </p:cNvSpPr>
          <p:nvPr/>
        </p:nvSpPr>
        <p:spPr bwMode="auto">
          <a:xfrm>
            <a:off x="1219200" y="2819400"/>
            <a:ext cx="762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9714" name="Text Box 18"/>
          <p:cNvSpPr txBox="1">
            <a:spLocks noChangeArrowheads="1"/>
          </p:cNvSpPr>
          <p:nvPr/>
        </p:nvSpPr>
        <p:spPr bwMode="auto">
          <a:xfrm>
            <a:off x="4267200" y="4495800"/>
            <a:ext cx="184150" cy="366713"/>
          </a:xfrm>
          <a:prstGeom prst="rect">
            <a:avLst/>
          </a:prstGeom>
          <a:noFill/>
          <a:ln w="9525">
            <a:noFill/>
            <a:miter lim="800000"/>
            <a:headEnd/>
            <a:tailEnd/>
          </a:ln>
          <a:effectLst/>
        </p:spPr>
        <p:txBody>
          <a:bodyPr wrap="none">
            <a:spAutoFit/>
          </a:bodyPr>
          <a:lstStyle/>
          <a:p>
            <a:endParaRPr lang="en-US"/>
          </a:p>
        </p:txBody>
      </p:sp>
      <p:sp>
        <p:nvSpPr>
          <p:cNvPr id="29716" name="Text Box 20"/>
          <p:cNvSpPr txBox="1">
            <a:spLocks noChangeArrowheads="1"/>
          </p:cNvSpPr>
          <p:nvPr/>
        </p:nvSpPr>
        <p:spPr bwMode="auto">
          <a:xfrm>
            <a:off x="4038600" y="4343400"/>
            <a:ext cx="457200" cy="519113"/>
          </a:xfrm>
          <a:prstGeom prst="rect">
            <a:avLst/>
          </a:prstGeom>
          <a:noFill/>
          <a:ln w="9525">
            <a:noFill/>
            <a:miter lim="800000"/>
            <a:headEnd/>
            <a:tailEnd/>
          </a:ln>
          <a:effectLst/>
        </p:spPr>
        <p:txBody>
          <a:bodyPr>
            <a:spAutoFit/>
          </a:bodyPr>
          <a:lstStyle/>
          <a:p>
            <a:pPr>
              <a:spcBef>
                <a:spcPct val="50000"/>
              </a:spcBef>
            </a:pPr>
            <a:r>
              <a:rPr lang="en-US" sz="2800">
                <a:solidFill>
                  <a:srgbClr val="FFFFFF"/>
                </a:solidFill>
              </a:rPr>
              <a:t> </a:t>
            </a:r>
          </a:p>
        </p:txBody>
      </p:sp>
      <p:sp>
        <p:nvSpPr>
          <p:cNvPr id="29717" name="Text Box 21"/>
          <p:cNvSpPr txBox="1">
            <a:spLocks noChangeArrowheads="1"/>
          </p:cNvSpPr>
          <p:nvPr/>
        </p:nvSpPr>
        <p:spPr bwMode="auto">
          <a:xfrm>
            <a:off x="4191000" y="4495800"/>
            <a:ext cx="304800" cy="519113"/>
          </a:xfrm>
          <a:prstGeom prst="rect">
            <a:avLst/>
          </a:prstGeom>
          <a:noFill/>
          <a:ln w="9525">
            <a:noFill/>
            <a:miter lim="800000"/>
            <a:headEnd/>
            <a:tailEnd/>
          </a:ln>
          <a:effectLst/>
        </p:spPr>
        <p:txBody>
          <a:bodyPr>
            <a:spAutoFit/>
          </a:bodyPr>
          <a:lstStyle/>
          <a:p>
            <a:pPr algn="ctr">
              <a:spcBef>
                <a:spcPct val="50000"/>
              </a:spcBef>
            </a:pPr>
            <a:r>
              <a:rPr lang="en-US" sz="2800">
                <a:solidFill>
                  <a:srgbClr val="FFFFFF"/>
                </a:solidFill>
              </a:rPr>
              <a:t> </a:t>
            </a:r>
            <a:r>
              <a:rPr lang="en-US" sz="2400"/>
              <a:t> </a:t>
            </a:r>
          </a:p>
        </p:txBody>
      </p:sp>
      <p:sp>
        <p:nvSpPr>
          <p:cNvPr id="29718" name="Text Box 22"/>
          <p:cNvSpPr txBox="1">
            <a:spLocks noChangeArrowheads="1"/>
          </p:cNvSpPr>
          <p:nvPr/>
        </p:nvSpPr>
        <p:spPr bwMode="auto">
          <a:xfrm>
            <a:off x="4114800" y="4724400"/>
            <a:ext cx="381000" cy="519113"/>
          </a:xfrm>
          <a:prstGeom prst="rect">
            <a:avLst/>
          </a:prstGeom>
          <a:noFill/>
          <a:ln w="9525">
            <a:noFill/>
            <a:miter lim="800000"/>
            <a:headEnd/>
            <a:tailEnd/>
          </a:ln>
          <a:effectLst/>
        </p:spPr>
        <p:txBody>
          <a:bodyPr>
            <a:spAutoFit/>
          </a:bodyPr>
          <a:lstStyle/>
          <a:p>
            <a:pPr>
              <a:spcBef>
                <a:spcPct val="50000"/>
              </a:spcBef>
            </a:pPr>
            <a:r>
              <a:rPr lang="en-US" sz="2800">
                <a:solidFill>
                  <a:srgbClr val="FFFFFF"/>
                </a:solidFill>
              </a:rPr>
              <a:t> </a:t>
            </a:r>
          </a:p>
        </p:txBody>
      </p:sp>
      <p:sp>
        <p:nvSpPr>
          <p:cNvPr id="29741" name="Rectangle 45"/>
          <p:cNvSpPr>
            <a:spLocks noChangeArrowheads="1"/>
          </p:cNvSpPr>
          <p:nvPr/>
        </p:nvSpPr>
        <p:spPr bwMode="auto">
          <a:xfrm>
            <a:off x="0" y="2400300"/>
            <a:ext cx="9144000" cy="0"/>
          </a:xfrm>
          <a:prstGeom prst="rect">
            <a:avLst/>
          </a:prstGeom>
          <a:noFill/>
          <a:ln w="9525">
            <a:noFill/>
            <a:miter lim="800000"/>
            <a:headEnd/>
            <a:tailEnd/>
          </a:ln>
          <a:effectLst/>
        </p:spPr>
        <p:txBody>
          <a:bodyPr wrap="none" anchor="ctr">
            <a:spAutoFit/>
          </a:bodyPr>
          <a:lstStyle/>
          <a:p>
            <a:endParaRPr lang="en-US"/>
          </a:p>
        </p:txBody>
      </p:sp>
      <p:sp>
        <p:nvSpPr>
          <p:cNvPr id="29743" name="Text Box 47"/>
          <p:cNvSpPr txBox="1">
            <a:spLocks noChangeArrowheads="1"/>
          </p:cNvSpPr>
          <p:nvPr/>
        </p:nvSpPr>
        <p:spPr bwMode="auto">
          <a:xfrm>
            <a:off x="152400" y="1373034"/>
            <a:ext cx="8839200" cy="1169551"/>
          </a:xfrm>
          <a:prstGeom prst="rect">
            <a:avLst/>
          </a:prstGeom>
          <a:noFill/>
          <a:ln w="9525">
            <a:solidFill>
              <a:schemeClr val="bg1"/>
            </a:solidFill>
            <a:miter lim="800000"/>
            <a:headEnd/>
            <a:tailEnd/>
          </a:ln>
          <a:effectLst/>
        </p:spPr>
        <p:txBody>
          <a:bodyPr wrap="square">
            <a:spAutoFit/>
          </a:bodyPr>
          <a:lstStyle/>
          <a:p>
            <a:pPr algn="just">
              <a:spcBef>
                <a:spcPct val="50000"/>
              </a:spcBef>
            </a:pPr>
            <a:r>
              <a:rPr lang="en-US" sz="1400" b="1" i="1" dirty="0" smtClean="0">
                <a:solidFill>
                  <a:srgbClr val="FFCC00"/>
                </a:solidFill>
              </a:rPr>
              <a:t>Dye Diffusion at Glass Interfaces</a:t>
            </a:r>
            <a:r>
              <a:rPr lang="en-US" sz="1400" i="1" dirty="0" smtClean="0">
                <a:solidFill>
                  <a:srgbClr val="FFCC00"/>
                </a:solidFill>
              </a:rPr>
              <a:t>:  In order to achieve the overall goal of understanding </a:t>
            </a:r>
            <a:r>
              <a:rPr lang="en-US" sz="1400" i="1" dirty="0">
                <a:solidFill>
                  <a:srgbClr val="FFCC00"/>
                </a:solidFill>
              </a:rPr>
              <a:t>the relationship between charge/mass transport within a supported polyelectrolyte membrane, </a:t>
            </a:r>
            <a:r>
              <a:rPr lang="en-US" sz="1400" i="1" dirty="0" smtClean="0">
                <a:solidFill>
                  <a:srgbClr val="FFCC00"/>
                </a:solidFill>
              </a:rPr>
              <a:t>it is necessary to determine how </a:t>
            </a:r>
            <a:r>
              <a:rPr lang="en-US" sz="1400" i="1" dirty="0">
                <a:solidFill>
                  <a:srgbClr val="FFCC00"/>
                </a:solidFill>
              </a:rPr>
              <a:t>charged interfaces influence dye transport.</a:t>
            </a:r>
            <a:r>
              <a:rPr lang="en-US" sz="1400" i="1" dirty="0" smtClean="0">
                <a:solidFill>
                  <a:srgbClr val="FFCC00"/>
                </a:solidFill>
              </a:rPr>
              <a:t> </a:t>
            </a:r>
            <a:r>
              <a:rPr lang="en-US" sz="1400" i="1" dirty="0">
                <a:solidFill>
                  <a:srgbClr val="FFCC00"/>
                </a:solidFill>
              </a:rPr>
              <a:t>Fluorescence correlation spectroscopy and single molecule burst analysis were used to measure the effects of glass surface interactions on the diffusion of two common fluorescent dyes, one cationic and one anionic.</a:t>
            </a:r>
          </a:p>
        </p:txBody>
      </p:sp>
      <p:sp>
        <p:nvSpPr>
          <p:cNvPr id="29744" name="Text Box 48"/>
          <p:cNvSpPr txBox="1">
            <a:spLocks noChangeArrowheads="1"/>
          </p:cNvSpPr>
          <p:nvPr/>
        </p:nvSpPr>
        <p:spPr bwMode="auto">
          <a:xfrm>
            <a:off x="76200" y="3707249"/>
            <a:ext cx="5791200" cy="1384995"/>
          </a:xfrm>
          <a:prstGeom prst="rect">
            <a:avLst/>
          </a:prstGeom>
          <a:noFill/>
          <a:ln w="9525">
            <a:noFill/>
            <a:miter lim="800000"/>
            <a:headEnd/>
            <a:tailEnd/>
          </a:ln>
          <a:effectLst/>
        </p:spPr>
        <p:txBody>
          <a:bodyPr wrap="square">
            <a:spAutoFit/>
          </a:bodyPr>
          <a:lstStyle/>
          <a:p>
            <a:pPr>
              <a:spcBef>
                <a:spcPct val="50000"/>
              </a:spcBef>
            </a:pPr>
            <a:r>
              <a:rPr lang="en-US" sz="1400" dirty="0" smtClean="0">
                <a:solidFill>
                  <a:srgbClr val="FFCC00"/>
                </a:solidFill>
              </a:rPr>
              <a:t>Effects of </a:t>
            </a:r>
            <a:r>
              <a:rPr lang="en-US" sz="1400" dirty="0" err="1" smtClean="0">
                <a:solidFill>
                  <a:srgbClr val="FFCC00"/>
                </a:solidFill>
              </a:rPr>
              <a:t>Coulombic</a:t>
            </a:r>
            <a:r>
              <a:rPr lang="en-US" sz="1400" dirty="0" smtClean="0">
                <a:solidFill>
                  <a:srgbClr val="FFCC00"/>
                </a:solidFill>
              </a:rPr>
              <a:t> interactions </a:t>
            </a:r>
            <a:r>
              <a:rPr lang="en-US" sz="1400" dirty="0">
                <a:solidFill>
                  <a:srgbClr val="FFCC00"/>
                </a:solidFill>
              </a:rPr>
              <a:t>between the </a:t>
            </a:r>
            <a:r>
              <a:rPr lang="en-US" sz="1400" dirty="0" smtClean="0">
                <a:solidFill>
                  <a:srgbClr val="FFCC00"/>
                </a:solidFill>
              </a:rPr>
              <a:t>charged dyes and </a:t>
            </a:r>
            <a:r>
              <a:rPr lang="en-US" sz="1400" dirty="0">
                <a:solidFill>
                  <a:srgbClr val="FFCC00"/>
                </a:solidFill>
              </a:rPr>
              <a:t>the </a:t>
            </a:r>
            <a:r>
              <a:rPr lang="en-US" sz="1400" dirty="0" smtClean="0">
                <a:solidFill>
                  <a:srgbClr val="FFCC00"/>
                </a:solidFill>
              </a:rPr>
              <a:t>surface persist up </a:t>
            </a:r>
            <a:r>
              <a:rPr lang="en-US" sz="1400" dirty="0">
                <a:solidFill>
                  <a:srgbClr val="FFCC00"/>
                </a:solidFill>
              </a:rPr>
              <a:t>to 1.0 µm from the surface. </a:t>
            </a:r>
            <a:r>
              <a:rPr lang="en-US" sz="1400" dirty="0" smtClean="0">
                <a:solidFill>
                  <a:srgbClr val="FFCC00"/>
                </a:solidFill>
              </a:rPr>
              <a:t>Association constants were calculated for the long-lived  cationic dye-surface interactions. Solution </a:t>
            </a:r>
            <a:r>
              <a:rPr lang="en-US" sz="1400" dirty="0">
                <a:solidFill>
                  <a:srgbClr val="FFCC00"/>
                </a:solidFill>
              </a:rPr>
              <a:t>electrolytes can eliminate </a:t>
            </a:r>
            <a:r>
              <a:rPr lang="en-US" sz="1400" dirty="0" smtClean="0">
                <a:solidFill>
                  <a:srgbClr val="FFCC00"/>
                </a:solidFill>
              </a:rPr>
              <a:t>R6G-surface interactions.  Alternately, Alexa is a </a:t>
            </a:r>
            <a:r>
              <a:rPr lang="en-US" sz="1400" dirty="0">
                <a:solidFill>
                  <a:srgbClr val="FFCC00"/>
                </a:solidFill>
              </a:rPr>
              <a:t>better dye </a:t>
            </a:r>
            <a:r>
              <a:rPr lang="en-US" sz="1400" dirty="0" smtClean="0">
                <a:solidFill>
                  <a:srgbClr val="FFCC00"/>
                </a:solidFill>
              </a:rPr>
              <a:t>choice, because it exhibits </a:t>
            </a:r>
            <a:r>
              <a:rPr lang="en-US" sz="1400" dirty="0">
                <a:solidFill>
                  <a:srgbClr val="FFCC00"/>
                </a:solidFill>
              </a:rPr>
              <a:t>no </a:t>
            </a:r>
            <a:r>
              <a:rPr lang="en-US" sz="1400" dirty="0" smtClean="0">
                <a:solidFill>
                  <a:srgbClr val="FFCC00"/>
                </a:solidFill>
              </a:rPr>
              <a:t>such surface interactions. </a:t>
            </a:r>
            <a:endParaRPr lang="en-US" sz="1400" dirty="0">
              <a:solidFill>
                <a:srgbClr val="FFCC00"/>
              </a:solidFill>
            </a:endParaRPr>
          </a:p>
        </p:txBody>
      </p:sp>
      <p:grpSp>
        <p:nvGrpSpPr>
          <p:cNvPr id="35" name="Group 34"/>
          <p:cNvGrpSpPr/>
          <p:nvPr/>
        </p:nvGrpSpPr>
        <p:grpSpPr>
          <a:xfrm>
            <a:off x="1676401" y="2516034"/>
            <a:ext cx="5845353" cy="1009999"/>
            <a:chOff x="1981201" y="1539526"/>
            <a:chExt cx="5845353" cy="1009999"/>
          </a:xfrm>
        </p:grpSpPr>
        <p:pic>
          <p:nvPicPr>
            <p:cNvPr id="36" name="Picture 2" descr="depth_bare.tif"/>
            <p:cNvPicPr>
              <a:picLocks noChangeArrowheads="1"/>
            </p:cNvPicPr>
            <p:nvPr/>
          </p:nvPicPr>
          <p:blipFill>
            <a:blip r:embed="rId2" cstate="print"/>
            <a:srcRect/>
            <a:stretch>
              <a:fillRect/>
            </a:stretch>
          </p:blipFill>
          <p:spPr bwMode="auto">
            <a:xfrm>
              <a:off x="1981201" y="1600200"/>
              <a:ext cx="1905000" cy="949325"/>
            </a:xfrm>
            <a:prstGeom prst="rect">
              <a:avLst/>
            </a:prstGeom>
            <a:noFill/>
            <a:ln w="9525">
              <a:noFill/>
              <a:miter lim="800000"/>
              <a:headEnd/>
              <a:tailEnd/>
            </a:ln>
          </p:spPr>
        </p:pic>
        <p:pic>
          <p:nvPicPr>
            <p:cNvPr id="37" name="Picture 36" descr="glass_surface.jpg"/>
            <p:cNvPicPr>
              <a:picLocks noChangeAspect="1"/>
            </p:cNvPicPr>
            <p:nvPr/>
          </p:nvPicPr>
          <p:blipFill>
            <a:blip r:embed="rId3" cstate="print"/>
            <a:srcRect/>
            <a:stretch>
              <a:fillRect/>
            </a:stretch>
          </p:blipFill>
          <p:spPr bwMode="auto">
            <a:xfrm>
              <a:off x="5105400" y="1905000"/>
              <a:ext cx="2721154" cy="548640"/>
            </a:xfrm>
            <a:prstGeom prst="rect">
              <a:avLst/>
            </a:prstGeom>
            <a:solidFill>
              <a:schemeClr val="bg1">
                <a:lumMod val="75000"/>
                <a:alpha val="0"/>
              </a:schemeClr>
            </a:solidFill>
            <a:ln w="9525">
              <a:noFill/>
              <a:miter lim="800000"/>
              <a:headEnd/>
              <a:tailEnd/>
            </a:ln>
          </p:spPr>
        </p:pic>
        <p:sp>
          <p:nvSpPr>
            <p:cNvPr id="38" name="Oval 37"/>
            <p:cNvSpPr/>
            <p:nvPr/>
          </p:nvSpPr>
          <p:spPr>
            <a:xfrm rot="20880000">
              <a:off x="6498695" y="1539526"/>
              <a:ext cx="914400" cy="3048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FFFF00"/>
                  </a:solidFill>
                </a:rPr>
                <a:t>Alexa-</a:t>
              </a:r>
              <a:endParaRPr lang="en-US" sz="1200" b="1" dirty="0">
                <a:solidFill>
                  <a:srgbClr val="FFFF00"/>
                </a:solidFill>
              </a:endParaRPr>
            </a:p>
          </p:txBody>
        </p:sp>
        <p:sp>
          <p:nvSpPr>
            <p:cNvPr id="39" name="Oval 38"/>
            <p:cNvSpPr/>
            <p:nvPr/>
          </p:nvSpPr>
          <p:spPr>
            <a:xfrm rot="600000">
              <a:off x="5277897" y="1594461"/>
              <a:ext cx="838200" cy="3048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FFFF00"/>
                  </a:solidFill>
                </a:rPr>
                <a:t>R6G+</a:t>
              </a:r>
              <a:endParaRPr lang="en-US" sz="1200" b="1" dirty="0">
                <a:solidFill>
                  <a:srgbClr val="FFFF00"/>
                </a:solidFill>
              </a:endParaRPr>
            </a:p>
          </p:txBody>
        </p:sp>
      </p:grpSp>
      <p:pic>
        <p:nvPicPr>
          <p:cNvPr id="40" name="Picture 39" descr="frequency"/>
          <p:cNvPicPr>
            <a:picLocks noChangeAspect="1"/>
          </p:cNvPicPr>
          <p:nvPr/>
        </p:nvPicPr>
        <p:blipFill>
          <a:blip r:embed="rId4" cstate="print"/>
          <a:srcRect/>
          <a:stretch>
            <a:fillRect/>
          </a:stretch>
        </p:blipFill>
        <p:spPr bwMode="auto">
          <a:xfrm>
            <a:off x="76200" y="5120406"/>
            <a:ext cx="1980027" cy="1645920"/>
          </a:xfrm>
          <a:prstGeom prst="rect">
            <a:avLst/>
          </a:prstGeom>
          <a:solidFill>
            <a:schemeClr val="bg1"/>
          </a:solidFill>
          <a:ln w="9525">
            <a:noFill/>
            <a:miter lim="800000"/>
            <a:headEnd/>
            <a:tailEnd/>
          </a:ln>
        </p:spPr>
      </p:pic>
      <p:pic>
        <p:nvPicPr>
          <p:cNvPr id="41" name="Picture 40" descr="deconvolution"/>
          <p:cNvPicPr>
            <a:picLocks noChangeAspect="1"/>
          </p:cNvPicPr>
          <p:nvPr/>
        </p:nvPicPr>
        <p:blipFill>
          <a:blip r:embed="rId5" cstate="print"/>
          <a:srcRect/>
          <a:stretch>
            <a:fillRect/>
          </a:stretch>
        </p:blipFill>
        <p:spPr bwMode="auto">
          <a:xfrm>
            <a:off x="2158044" y="5113216"/>
            <a:ext cx="3657600" cy="1668584"/>
          </a:xfrm>
          <a:prstGeom prst="rect">
            <a:avLst/>
          </a:prstGeom>
          <a:noFill/>
          <a:ln w="9525">
            <a:noFill/>
            <a:miter lim="800000"/>
            <a:headEnd/>
            <a:tailEnd/>
          </a:ln>
        </p:spPr>
      </p:pic>
      <p:sp>
        <p:nvSpPr>
          <p:cNvPr id="42" name="TextBox 41"/>
          <p:cNvSpPr txBox="1"/>
          <p:nvPr/>
        </p:nvSpPr>
        <p:spPr>
          <a:xfrm>
            <a:off x="2743200" y="5257800"/>
            <a:ext cx="500458" cy="276999"/>
          </a:xfrm>
          <a:prstGeom prst="rect">
            <a:avLst/>
          </a:prstGeom>
          <a:noFill/>
        </p:spPr>
        <p:txBody>
          <a:bodyPr wrap="none" rtlCol="0">
            <a:spAutoFit/>
          </a:bodyPr>
          <a:lstStyle/>
          <a:p>
            <a:r>
              <a:rPr lang="en-US" sz="1200" dirty="0" smtClean="0"/>
              <a:t>R6G</a:t>
            </a:r>
            <a:endParaRPr lang="en-US" sz="1200" dirty="0"/>
          </a:p>
        </p:txBody>
      </p:sp>
      <p:sp>
        <p:nvSpPr>
          <p:cNvPr id="43" name="TextBox 42"/>
          <p:cNvSpPr txBox="1"/>
          <p:nvPr/>
        </p:nvSpPr>
        <p:spPr>
          <a:xfrm>
            <a:off x="4452542" y="5257800"/>
            <a:ext cx="567784" cy="276999"/>
          </a:xfrm>
          <a:prstGeom prst="rect">
            <a:avLst/>
          </a:prstGeom>
          <a:noFill/>
        </p:spPr>
        <p:txBody>
          <a:bodyPr wrap="none" rtlCol="0">
            <a:spAutoFit/>
          </a:bodyPr>
          <a:lstStyle/>
          <a:p>
            <a:r>
              <a:rPr lang="en-US" sz="1200" dirty="0" smtClean="0"/>
              <a:t>Alexa</a:t>
            </a:r>
            <a:endParaRPr lang="en-US" sz="1200" dirty="0"/>
          </a:p>
        </p:txBody>
      </p:sp>
      <p:sp>
        <p:nvSpPr>
          <p:cNvPr id="44" name="Text Box 47"/>
          <p:cNvSpPr txBox="1">
            <a:spLocks noChangeArrowheads="1"/>
          </p:cNvSpPr>
          <p:nvPr/>
        </p:nvSpPr>
        <p:spPr bwMode="auto">
          <a:xfrm>
            <a:off x="5841522" y="3733800"/>
            <a:ext cx="3276600" cy="2893100"/>
          </a:xfrm>
          <a:prstGeom prst="rect">
            <a:avLst/>
          </a:prstGeom>
          <a:noFill/>
          <a:ln w="9525">
            <a:solidFill>
              <a:schemeClr val="bg1"/>
            </a:solidFill>
            <a:miter lim="800000"/>
            <a:headEnd/>
            <a:tailEnd/>
          </a:ln>
          <a:effectLst/>
        </p:spPr>
        <p:txBody>
          <a:bodyPr wrap="square">
            <a:spAutoFit/>
          </a:bodyPr>
          <a:lstStyle/>
          <a:p>
            <a:pPr>
              <a:spcBef>
                <a:spcPct val="50000"/>
              </a:spcBef>
            </a:pPr>
            <a:r>
              <a:rPr lang="en-US" sz="1400" b="1" i="1" dirty="0">
                <a:solidFill>
                  <a:srgbClr val="FFCC00"/>
                </a:solidFill>
              </a:rPr>
              <a:t>Advanced Data Analysis Techniques </a:t>
            </a:r>
            <a:r>
              <a:rPr lang="en-US" sz="1400" i="1" dirty="0">
                <a:solidFill>
                  <a:srgbClr val="FFCC00"/>
                </a:solidFill>
              </a:rPr>
              <a:t>The resolution of heterogeneous interactions probed in single-molecule experiments is dominated by shot-noise. </a:t>
            </a:r>
            <a:r>
              <a:rPr lang="en-US" sz="1400" i="1" dirty="0" smtClean="0">
                <a:solidFill>
                  <a:srgbClr val="FFCC00"/>
                </a:solidFill>
              </a:rPr>
              <a:t> Advanced wavelet signal processing techniques were used to reduce the effects of shot-</a:t>
            </a:r>
            <a:r>
              <a:rPr lang="en-US" sz="1400" i="1" dirty="0">
                <a:solidFill>
                  <a:srgbClr val="FFCC00"/>
                </a:solidFill>
              </a:rPr>
              <a:t>n</a:t>
            </a:r>
            <a:r>
              <a:rPr lang="en-US" sz="1400" i="1" dirty="0" smtClean="0">
                <a:solidFill>
                  <a:srgbClr val="FFCC00"/>
                </a:solidFill>
              </a:rPr>
              <a:t>oise in single molecule equilibrium and kinetic measurements. The </a:t>
            </a:r>
            <a:r>
              <a:rPr lang="en-US" sz="1400" i="1" dirty="0">
                <a:solidFill>
                  <a:srgbClr val="FFCC00"/>
                </a:solidFill>
              </a:rPr>
              <a:t>improved resolution results in the complete and accurate characterization of both simple and </a:t>
            </a:r>
            <a:r>
              <a:rPr lang="en-US" sz="1400" i="1" dirty="0" smtClean="0">
                <a:solidFill>
                  <a:srgbClr val="FFCC00"/>
                </a:solidFill>
              </a:rPr>
              <a:t>heterogeneous smFRET </a:t>
            </a:r>
            <a:r>
              <a:rPr lang="en-US" sz="1400" i="1" dirty="0">
                <a:solidFill>
                  <a:srgbClr val="FFCC00"/>
                </a:solidFill>
              </a:rPr>
              <a:t>systems.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1628</TotalTime>
  <Words>209</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Default Design</vt:lpstr>
      <vt:lpstr>Slide 1</vt:lpstr>
    </vt:vector>
  </TitlesOfParts>
  <Company>UST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Structural Preferences of N-Substituted Monosaccharide Derivatives</dc:title>
  <dc:creator>IRT-CS</dc:creator>
  <cp:lastModifiedBy>Christy</cp:lastModifiedBy>
  <cp:revision>79</cp:revision>
  <dcterms:created xsi:type="dcterms:W3CDTF">2004-06-11T20:41:43Z</dcterms:created>
  <dcterms:modified xsi:type="dcterms:W3CDTF">2010-09-28T18:50:26Z</dcterms:modified>
</cp:coreProperties>
</file>