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1190F-77A5-452B-BF67-7918AC608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F3480-510A-404F-86B9-008A88CF3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C11FF-657A-4F09-A06B-882EFD3C2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1F0B9-00E8-457F-8439-6A90E2A09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09302-0BD7-4721-9777-759419194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538FF-D142-4E8C-B7A5-A38E81BF3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342E9-B8D6-4A37-87B9-297FA4367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110B8-72A5-4E99-B11B-5F6A78043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0E021-7F69-4747-9335-1EE3C394D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B1106-C75F-45E3-9A6E-07B00E473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ED36E-BF4D-4C98-BF4B-0F40D9AEC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92D3021-7DFD-4143-A4D1-D40237CE0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000" dirty="0" smtClean="0">
                <a:solidFill>
                  <a:srgbClr val="800000"/>
                </a:solidFill>
              </a:rPr>
              <a:t>Insights into molecular structural changes of </a:t>
            </a:r>
            <a:r>
              <a:rPr lang="en-US" sz="2000" dirty="0" err="1" smtClean="0">
                <a:solidFill>
                  <a:srgbClr val="800000"/>
                </a:solidFill>
              </a:rPr>
              <a:t>kerogen</a:t>
            </a:r>
            <a:r>
              <a:rPr lang="en-US" sz="2000" dirty="0" smtClean="0">
                <a:solidFill>
                  <a:srgbClr val="800000"/>
                </a:solidFill>
              </a:rPr>
              <a:t> during thermal evolution investigated by advanced solid-state NMR spectroscopy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2000" dirty="0" err="1" smtClean="0">
                <a:solidFill>
                  <a:schemeClr val="bg1"/>
                </a:solidFill>
              </a:rPr>
              <a:t>Jingdong</a:t>
            </a:r>
            <a:r>
              <a:rPr lang="en-US" sz="2000" dirty="0" smtClean="0">
                <a:solidFill>
                  <a:schemeClr val="bg1"/>
                </a:solidFill>
              </a:rPr>
              <a:t> Mao Department of Chemistry and Biochemistry, Old Dominion University, VA, 23508</a:t>
            </a:r>
            <a:endParaRPr lang="en-US" sz="4000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105400"/>
            <a:ext cx="91440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dirty="0" smtClean="0">
                <a:solidFill>
                  <a:schemeClr val="bg1"/>
                </a:solidFill>
              </a:rPr>
              <a:t>With increasing </a:t>
            </a:r>
            <a:r>
              <a:rPr lang="en-US" sz="1600" i="1" dirty="0" smtClean="0">
                <a:solidFill>
                  <a:schemeClr val="bg1"/>
                </a:solidFill>
              </a:rPr>
              <a:t>R</a:t>
            </a:r>
            <a:r>
              <a:rPr lang="en-US" sz="1600" i="1" baseline="-25000" dirty="0" smtClean="0">
                <a:solidFill>
                  <a:schemeClr val="bg1"/>
                </a:solidFill>
              </a:rPr>
              <a:t>o</a:t>
            </a:r>
            <a:r>
              <a:rPr lang="en-US" sz="1600" dirty="0" smtClean="0">
                <a:solidFill>
                  <a:schemeClr val="bg1"/>
                </a:solidFill>
              </a:rPr>
              <a:t> towards dike contacts, the coal </a:t>
            </a:r>
            <a:r>
              <a:rPr lang="en-US" sz="1600" dirty="0" err="1" smtClean="0">
                <a:solidFill>
                  <a:schemeClr val="bg1"/>
                </a:solidFill>
              </a:rPr>
              <a:t>kerogens</a:t>
            </a:r>
            <a:r>
              <a:rPr lang="en-US" sz="1600" dirty="0" smtClean="0">
                <a:solidFill>
                  <a:schemeClr val="bg1"/>
                </a:solidFill>
              </a:rPr>
              <a:t> generally display a trend toward lower alkyl contents (Fig. </a:t>
            </a:r>
            <a:r>
              <a:rPr lang="en-US" sz="1600" dirty="0" smtClean="0">
                <a:solidFill>
                  <a:schemeClr val="bg1"/>
                </a:solidFill>
              </a:rPr>
              <a:t>a</a:t>
            </a:r>
            <a:r>
              <a:rPr lang="en-US" sz="1600" dirty="0" smtClean="0">
                <a:solidFill>
                  <a:schemeClr val="bg1"/>
                </a:solidFill>
              </a:rPr>
              <a:t>) and higher aromatic abundances (Fig. </a:t>
            </a:r>
            <a:r>
              <a:rPr lang="en-US" sz="1600" dirty="0" smtClean="0">
                <a:solidFill>
                  <a:schemeClr val="bg1"/>
                </a:solidFill>
              </a:rPr>
              <a:t>b).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endParaRPr lang="en-US" sz="16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600" dirty="0" smtClean="0">
                <a:solidFill>
                  <a:schemeClr val="bg1"/>
                </a:solidFill>
              </a:rPr>
              <a:t>The thermal evolution of </a:t>
            </a:r>
            <a:r>
              <a:rPr lang="en-US" sz="1600" dirty="0" err="1" smtClean="0">
                <a:solidFill>
                  <a:schemeClr val="bg1"/>
                </a:solidFill>
              </a:rPr>
              <a:t>F</a:t>
            </a:r>
            <a:r>
              <a:rPr lang="en-US" sz="1600" baseline="-25000" dirty="0" err="1" smtClean="0">
                <a:solidFill>
                  <a:schemeClr val="bg1"/>
                </a:solidFill>
              </a:rPr>
              <a:t>alkyl</a:t>
            </a:r>
            <a:r>
              <a:rPr lang="en-US" sz="1600" dirty="0" smtClean="0">
                <a:solidFill>
                  <a:schemeClr val="bg1"/>
                </a:solidFill>
              </a:rPr>
              <a:t> and </a:t>
            </a:r>
            <a:r>
              <a:rPr lang="en-US" sz="1600" dirty="0" err="1" smtClean="0">
                <a:solidFill>
                  <a:schemeClr val="bg1"/>
                </a:solidFill>
              </a:rPr>
              <a:t>F</a:t>
            </a:r>
            <a:r>
              <a:rPr lang="en-US" sz="1600" baseline="-25000" dirty="0" err="1" smtClean="0">
                <a:solidFill>
                  <a:schemeClr val="bg1"/>
                </a:solidFill>
              </a:rPr>
              <a:t>arom</a:t>
            </a:r>
            <a:r>
              <a:rPr lang="en-US" sz="1600" baseline="-25000" dirty="0" smtClean="0">
                <a:solidFill>
                  <a:schemeClr val="bg1"/>
                </a:solidFill>
              </a:rPr>
              <a:t>.</a:t>
            </a:r>
            <a:r>
              <a:rPr lang="en-US" sz="1600" dirty="0" smtClean="0">
                <a:solidFill>
                  <a:schemeClr val="bg1"/>
                </a:solidFill>
              </a:rPr>
              <a:t> can be divided into three </a:t>
            </a:r>
            <a:r>
              <a:rPr lang="en-US" sz="1600" dirty="0" smtClean="0">
                <a:solidFill>
                  <a:schemeClr val="bg1"/>
                </a:solidFill>
              </a:rPr>
              <a:t>stages.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>
                <a:solidFill>
                  <a:schemeClr val="bg1"/>
                </a:solidFill>
              </a:rPr>
              <a:t>First, gradual loss of alkyl carbons and enrichment of aromatic carbons with </a:t>
            </a:r>
            <a:r>
              <a:rPr lang="en-US" sz="1600" i="1" dirty="0" smtClean="0">
                <a:solidFill>
                  <a:schemeClr val="bg1"/>
                </a:solidFill>
              </a:rPr>
              <a:t>R</a:t>
            </a:r>
            <a:r>
              <a:rPr lang="en-US" sz="1600" i="1" baseline="-25000" dirty="0" smtClean="0">
                <a:solidFill>
                  <a:schemeClr val="bg1"/>
                </a:solidFill>
              </a:rPr>
              <a:t>o</a:t>
            </a:r>
            <a:r>
              <a:rPr lang="en-US" sz="1600" dirty="0" smtClean="0">
                <a:solidFill>
                  <a:schemeClr val="bg1"/>
                </a:solidFill>
              </a:rPr>
              <a:t> around 0.6% ~0.7%. Subsequent fast </a:t>
            </a:r>
            <a:r>
              <a:rPr lang="en-US" sz="1600" dirty="0" smtClean="0">
                <a:solidFill>
                  <a:schemeClr val="bg1"/>
                </a:solidFill>
              </a:rPr>
              <a:t>depletion </a:t>
            </a:r>
            <a:r>
              <a:rPr lang="en-US" sz="1600" dirty="0" smtClean="0">
                <a:solidFill>
                  <a:schemeClr val="bg1"/>
                </a:solidFill>
              </a:rPr>
              <a:t>of alkyl carbons leads to fast increase of aromatic content before </a:t>
            </a:r>
            <a:r>
              <a:rPr lang="en-US" sz="1600" i="1" dirty="0" smtClean="0">
                <a:solidFill>
                  <a:schemeClr val="bg1"/>
                </a:solidFill>
              </a:rPr>
              <a:t>R</a:t>
            </a:r>
            <a:r>
              <a:rPr lang="en-US" sz="1600" i="1" baseline="-25000" dirty="0" smtClean="0">
                <a:solidFill>
                  <a:schemeClr val="bg1"/>
                </a:solidFill>
              </a:rPr>
              <a:t>o</a:t>
            </a:r>
            <a:r>
              <a:rPr lang="en-US" sz="1600" dirty="0" smtClean="0">
                <a:solidFill>
                  <a:schemeClr val="bg1"/>
                </a:solidFill>
              </a:rPr>
              <a:t> reaches ~2.5%.  Then comparatively constant composition of alkyl and aromatic carbons is observed with 2.5% &lt;</a:t>
            </a:r>
            <a:r>
              <a:rPr lang="en-US" sz="1600" i="1" dirty="0" smtClean="0">
                <a:solidFill>
                  <a:schemeClr val="bg1"/>
                </a:solidFill>
              </a:rPr>
              <a:t>R</a:t>
            </a:r>
            <a:r>
              <a:rPr lang="en-US" sz="1600" i="1" baseline="-25000" dirty="0" smtClean="0">
                <a:solidFill>
                  <a:schemeClr val="bg1"/>
                </a:solidFill>
              </a:rPr>
              <a:t>o</a:t>
            </a:r>
            <a:r>
              <a:rPr lang="en-US" sz="1600" dirty="0" smtClean="0">
                <a:solidFill>
                  <a:schemeClr val="bg1"/>
                </a:solidFill>
              </a:rPr>
              <a:t>&lt;4.0</a:t>
            </a:r>
            <a:r>
              <a:rPr lang="en-US" sz="1600" dirty="0" smtClean="0">
                <a:solidFill>
                  <a:schemeClr val="bg1"/>
                </a:solidFill>
              </a:rPr>
              <a:t>%.</a:t>
            </a:r>
            <a:endParaRPr lang="en-US" sz="1600" dirty="0" smtClean="0">
              <a:solidFill>
                <a:schemeClr val="bg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401428"/>
            <a:ext cx="7924800" cy="3675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119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Insights into molecular structural changes of kerogen during thermal evolution investigated by advanced solid-state NMR spectroscopy Jingdong Mao Department of Chemistry and Biochemistry, Old Dominion University, VA, 23508</vt:lpstr>
    </vt:vector>
  </TitlesOfParts>
  <Company>ODU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ODU</dc:creator>
  <cp:lastModifiedBy>JMao</cp:lastModifiedBy>
  <cp:revision>25</cp:revision>
  <dcterms:created xsi:type="dcterms:W3CDTF">2008-08-30T17:34:29Z</dcterms:created>
  <dcterms:modified xsi:type="dcterms:W3CDTF">2010-09-27T21:31:33Z</dcterms:modified>
</cp:coreProperties>
</file>