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E69B4-8480-4682-BD28-15715DD48527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5DA1A-38FE-43C6-98E8-1989FC7F2C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Allude to Sam’s</a:t>
            </a:r>
            <a:r>
              <a:rPr lang="en-US" baseline="0" dirty="0" smtClean="0"/>
              <a:t> results as a future direction – interested in putting amino groups near the metal center for hydrogenations cats that have built in cites for proton relay</a:t>
            </a:r>
          </a:p>
          <a:p>
            <a:endParaRPr lang="en-US" baseline="0" dirty="0" smtClean="0"/>
          </a:p>
          <a:p>
            <a:r>
              <a:rPr lang="en-US" baseline="0" dirty="0" smtClean="0"/>
              <a:t>Joe: does NHC work w/o base?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F32F0-F886-4F3C-B574-865CC2E8E07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B378D-4180-460B-A2F8-B541A4EEA9D2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C98A4-36AD-490E-910C-495E231FFA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5.png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100" b="1" dirty="0" smtClean="0">
                <a:solidFill>
                  <a:srgbClr val="FFFF00"/>
                </a:solidFill>
              </a:rPr>
              <a:t> Novel Water-Soluble N-Heterocyclic </a:t>
            </a:r>
            <a:r>
              <a:rPr lang="en-US" sz="3100" b="1" dirty="0" err="1" smtClean="0">
                <a:solidFill>
                  <a:srgbClr val="FFFF00"/>
                </a:solidFill>
              </a:rPr>
              <a:t>Carbene</a:t>
            </a:r>
            <a:r>
              <a:rPr lang="en-US" sz="3100" b="1" dirty="0" smtClean="0">
                <a:solidFill>
                  <a:srgbClr val="FFFF00"/>
                </a:solidFill>
              </a:rPr>
              <a:t> </a:t>
            </a:r>
            <a:r>
              <a:rPr lang="en-US" sz="3100" b="1" dirty="0" err="1" smtClean="0">
                <a:solidFill>
                  <a:srgbClr val="FFFF00"/>
                </a:solidFill>
              </a:rPr>
              <a:t>Chelates</a:t>
            </a:r>
            <a:r>
              <a:rPr lang="en-US" sz="3100" b="1" dirty="0" smtClean="0">
                <a:solidFill>
                  <a:srgbClr val="FFFF00"/>
                </a:solidFill>
              </a:rPr>
              <a:t> for Transition Metal Catalysts </a:t>
            </a:r>
            <a:r>
              <a:rPr lang="en-US" sz="3600" b="1" dirty="0" smtClean="0">
                <a:solidFill>
                  <a:srgbClr val="FFFF00"/>
                </a:solidFill>
              </a:rPr>
              <a:t/>
            </a:r>
            <a:br>
              <a:rPr lang="en-US" sz="3600" b="1" dirty="0" smtClean="0">
                <a:solidFill>
                  <a:srgbClr val="FFFF00"/>
                </a:solidFill>
              </a:rPr>
            </a:br>
            <a:r>
              <a:rPr lang="en-US" sz="2200" b="1" dirty="0" smtClean="0">
                <a:solidFill>
                  <a:srgbClr val="FFFF00"/>
                </a:solidFill>
              </a:rPr>
              <a:t>Dr. Elizabeth T. </a:t>
            </a:r>
            <a:r>
              <a:rPr lang="en-US" sz="2200" b="1" dirty="0" err="1" smtClean="0">
                <a:solidFill>
                  <a:srgbClr val="FFFF00"/>
                </a:solidFill>
              </a:rPr>
              <a:t>Papish</a:t>
            </a:r>
            <a:r>
              <a:rPr lang="en-US" sz="2200" b="1" dirty="0" smtClean="0">
                <a:solidFill>
                  <a:srgbClr val="FFFF00"/>
                </a:solidFill>
              </a:rPr>
              <a:t>, Dept. of Chemistry, Drexel University</a:t>
            </a: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400" b="1" dirty="0" smtClean="0"/>
              <a:t> </a:t>
            </a:r>
            <a:r>
              <a:rPr lang="en-US" sz="2400" b="1" i="1" dirty="0" smtClean="0">
                <a:solidFill>
                  <a:schemeClr val="tx2"/>
                </a:solidFill>
              </a:rPr>
              <a:t>Transfer Hydrogenation achieved with </a:t>
            </a:r>
            <a:r>
              <a:rPr lang="en-US" sz="2400" b="1" i="1" dirty="0" err="1" smtClean="0">
                <a:solidFill>
                  <a:schemeClr val="tx2"/>
                </a:solidFill>
              </a:rPr>
              <a:t>Ttz</a:t>
            </a:r>
            <a:r>
              <a:rPr lang="en-US" sz="2400" b="1" i="1" dirty="0" smtClean="0">
                <a:solidFill>
                  <a:schemeClr val="tx2"/>
                </a:solidFill>
              </a:rPr>
              <a:t> and NHC </a:t>
            </a:r>
            <a:r>
              <a:rPr lang="en-US" sz="2400" b="1" i="1" dirty="0" err="1" smtClean="0">
                <a:solidFill>
                  <a:schemeClr val="tx2"/>
                </a:solidFill>
              </a:rPr>
              <a:t>Ligands</a:t>
            </a:r>
            <a:r>
              <a:rPr lang="en-US" sz="2400" b="1" i="1" dirty="0" smtClean="0">
                <a:solidFill>
                  <a:schemeClr val="tx2"/>
                </a:solidFill>
              </a:rPr>
              <a:t>:</a:t>
            </a:r>
            <a:endParaRPr lang="en-US" sz="2200" i="1" dirty="0">
              <a:solidFill>
                <a:schemeClr val="tx2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915400" cy="4525963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NHC</a:t>
            </a:r>
            <a:r>
              <a:rPr lang="en-US" sz="1800" dirty="0" smtClean="0"/>
              <a:t> </a:t>
            </a:r>
            <a:r>
              <a:rPr lang="en-US" sz="1800" dirty="0" smtClean="0"/>
              <a:t>complexes give </a:t>
            </a:r>
            <a:r>
              <a:rPr lang="en-US" sz="1800" b="1" dirty="0" smtClean="0"/>
              <a:t>faster</a:t>
            </a:r>
            <a:r>
              <a:rPr lang="en-US" sz="1800" dirty="0" smtClean="0"/>
              <a:t> catalysis w/ most substrates </a:t>
            </a:r>
            <a:r>
              <a:rPr lang="en-US" sz="1800" dirty="0" smtClean="0"/>
              <a:t>than </a:t>
            </a:r>
            <a:r>
              <a:rPr lang="en-US" sz="1800" b="1" dirty="0" err="1" smtClean="0"/>
              <a:t>Ttz</a:t>
            </a:r>
            <a:r>
              <a:rPr lang="en-US" sz="1800" dirty="0" smtClean="0"/>
              <a:t> complexes, however </a:t>
            </a:r>
            <a:r>
              <a:rPr lang="en-US" sz="1800" dirty="0" err="1" smtClean="0"/>
              <a:t>Ttz</a:t>
            </a:r>
            <a:r>
              <a:rPr lang="en-US" sz="1800" dirty="0" smtClean="0"/>
              <a:t> complexes perform better than similar </a:t>
            </a:r>
            <a:r>
              <a:rPr lang="en-US" sz="1800" dirty="0" err="1" smtClean="0"/>
              <a:t>Ru</a:t>
            </a:r>
            <a:r>
              <a:rPr lang="en-US" sz="1800" dirty="0" smtClean="0"/>
              <a:t> </a:t>
            </a:r>
            <a:r>
              <a:rPr lang="en-US" sz="1800" b="1" dirty="0" err="1" smtClean="0"/>
              <a:t>Tp</a:t>
            </a:r>
            <a:r>
              <a:rPr lang="en-US" sz="1800" dirty="0" smtClean="0"/>
              <a:t> complexes in the </a:t>
            </a:r>
            <a:r>
              <a:rPr lang="en-US" sz="1800" dirty="0" smtClean="0"/>
              <a:t>literature</a:t>
            </a:r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900" dirty="0" smtClean="0"/>
          </a:p>
          <a:p>
            <a:r>
              <a:rPr lang="en-US" sz="1800" dirty="0" smtClean="0"/>
              <a:t>Catalysts are </a:t>
            </a:r>
            <a:r>
              <a:rPr lang="en-US" sz="1800" b="1" dirty="0" smtClean="0">
                <a:solidFill>
                  <a:srgbClr val="009900"/>
                </a:solidFill>
              </a:rPr>
              <a:t>robust</a:t>
            </a:r>
            <a:r>
              <a:rPr lang="en-US" sz="1800" dirty="0" smtClean="0"/>
              <a:t> and </a:t>
            </a:r>
            <a:r>
              <a:rPr lang="en-US" sz="1800" b="1" dirty="0" smtClean="0">
                <a:solidFill>
                  <a:srgbClr val="0066FF"/>
                </a:solidFill>
              </a:rPr>
              <a:t>air stable</a:t>
            </a:r>
            <a:r>
              <a:rPr lang="en-US" sz="1800" dirty="0" smtClean="0"/>
              <a:t>, </a:t>
            </a:r>
            <a:r>
              <a:rPr lang="en-US" sz="1800" dirty="0" smtClean="0"/>
              <a:t>high </a:t>
            </a:r>
            <a:r>
              <a:rPr lang="en-US" sz="1800" dirty="0" smtClean="0"/>
              <a:t>% conversions, </a:t>
            </a:r>
            <a:r>
              <a:rPr lang="en-US" sz="1800" dirty="0" smtClean="0"/>
              <a:t>good </a:t>
            </a:r>
            <a:r>
              <a:rPr lang="en-US" sz="1800" b="1" dirty="0" smtClean="0">
                <a:solidFill>
                  <a:srgbClr val="CC3399"/>
                </a:solidFill>
              </a:rPr>
              <a:t>functional </a:t>
            </a:r>
            <a:r>
              <a:rPr lang="en-US" sz="1800" b="1" dirty="0" smtClean="0">
                <a:solidFill>
                  <a:srgbClr val="CC3399"/>
                </a:solidFill>
              </a:rPr>
              <a:t>group </a:t>
            </a:r>
            <a:r>
              <a:rPr lang="en-US" sz="1800" b="1" dirty="0" smtClean="0">
                <a:solidFill>
                  <a:srgbClr val="CC3399"/>
                </a:solidFill>
              </a:rPr>
              <a:t>tolerance</a:t>
            </a:r>
            <a:endParaRPr lang="en-US" sz="1800" b="1" dirty="0">
              <a:solidFill>
                <a:srgbClr val="CC3399"/>
              </a:solidFill>
            </a:endParaRPr>
          </a:p>
          <a:p>
            <a:r>
              <a:rPr lang="en-US" sz="1800" dirty="0" smtClean="0"/>
              <a:t>Complexes </a:t>
            </a:r>
            <a:r>
              <a:rPr lang="en-US" sz="1800" b="1" dirty="0" smtClean="0">
                <a:solidFill>
                  <a:srgbClr val="FF0000"/>
                </a:solidFill>
              </a:rPr>
              <a:t>with pendant ether and alcohol groups </a:t>
            </a:r>
            <a:r>
              <a:rPr lang="en-US" sz="1800" dirty="0" smtClean="0"/>
              <a:t>synthesized, may provide H+ relay sites or hemi-labile groups. Similarly </a:t>
            </a:r>
            <a:r>
              <a:rPr lang="en-US" sz="1800" b="1" dirty="0" smtClean="0">
                <a:solidFill>
                  <a:srgbClr val="FF0000"/>
                </a:solidFill>
              </a:rPr>
              <a:t>uncoordinated </a:t>
            </a:r>
            <a:r>
              <a:rPr lang="en-US" sz="1800" b="1" dirty="0" err="1" smtClean="0">
                <a:solidFill>
                  <a:srgbClr val="FF0000"/>
                </a:solidFill>
              </a:rPr>
              <a:t>triazole</a:t>
            </a:r>
            <a:r>
              <a:rPr lang="en-US" sz="1800" b="1" dirty="0" smtClean="0">
                <a:solidFill>
                  <a:srgbClr val="FF0000"/>
                </a:solidFill>
              </a:rPr>
              <a:t> in </a:t>
            </a:r>
            <a:r>
              <a:rPr lang="en-US" sz="1800" b="1" dirty="0" err="1" smtClean="0">
                <a:solidFill>
                  <a:srgbClr val="FF0000"/>
                </a:solidFill>
              </a:rPr>
              <a:t>Ttz</a:t>
            </a:r>
            <a:r>
              <a:rPr lang="en-US" sz="1800" dirty="0" smtClean="0"/>
              <a:t>, can be a </a:t>
            </a:r>
            <a:r>
              <a:rPr lang="en-US" sz="1800" i="1" dirty="0" smtClean="0"/>
              <a:t>pendant base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r>
              <a:rPr lang="en-US" sz="1800" dirty="0" smtClean="0"/>
              <a:t>Future goals: </a:t>
            </a:r>
            <a:r>
              <a:rPr lang="en-US" sz="1800" dirty="0" err="1" smtClean="0"/>
              <a:t>enantioselectivity</a:t>
            </a:r>
            <a:r>
              <a:rPr lang="en-US" sz="1800" dirty="0" smtClean="0"/>
              <a:t>,  H bonds closer to the </a:t>
            </a:r>
            <a:r>
              <a:rPr lang="en-US" sz="1800" dirty="0" smtClean="0"/>
              <a:t>metal, use of H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 gas</a:t>
            </a:r>
            <a:endParaRPr lang="en-US" sz="1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 l="10854" t="4528" r="4824" b="16604"/>
          <a:stretch>
            <a:fillRect/>
          </a:stretch>
        </p:blipFill>
        <p:spPr bwMode="auto">
          <a:xfrm>
            <a:off x="533400" y="2286000"/>
            <a:ext cx="265029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 l="24121" t="24854" r="24121" b="17087"/>
          <a:stretch>
            <a:fillRect/>
          </a:stretch>
        </p:blipFill>
        <p:spPr bwMode="auto">
          <a:xfrm>
            <a:off x="3429000" y="2438400"/>
            <a:ext cx="1924811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 cstate="print"/>
          <a:srcRect l="7273" t="5316" r="12562" b="8505"/>
          <a:stretch>
            <a:fillRect/>
          </a:stretch>
        </p:blipFill>
        <p:spPr bwMode="auto">
          <a:xfrm>
            <a:off x="5635168" y="2438400"/>
            <a:ext cx="2670632" cy="1785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57200" y="5474051"/>
          <a:ext cx="1905000" cy="1383950"/>
        </p:xfrm>
        <a:graphic>
          <a:graphicData uri="http://schemas.openxmlformats.org/presentationml/2006/ole">
            <p:oleObj spid="_x0000_s2050" name="CS ChemDraw Drawing" r:id="rId7" imgW="2008327" imgH="1458163" progId="ChemDraw.Document.6.0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590800" y="5513387"/>
          <a:ext cx="1635125" cy="1344613"/>
        </p:xfrm>
        <a:graphic>
          <a:graphicData uri="http://schemas.openxmlformats.org/presentationml/2006/ole">
            <p:oleObj spid="_x0000_s2055" name="CS ChemDraw Drawing" r:id="rId8" imgW="1634947" imgH="1345387" progId="ChemDraw.Document.6.0">
              <p:embed/>
            </p:oleObj>
          </a:graphicData>
        </a:graphic>
      </p:graphicFrame>
      <p:sp>
        <p:nvSpPr>
          <p:cNvPr id="23" name="Rectangle 22"/>
          <p:cNvSpPr/>
          <p:nvPr/>
        </p:nvSpPr>
        <p:spPr>
          <a:xfrm>
            <a:off x="4419600" y="5410200"/>
            <a:ext cx="4724400" cy="14478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4495800" y="5486400"/>
          <a:ext cx="3494659" cy="1275602"/>
        </p:xfrm>
        <a:graphic>
          <a:graphicData uri="http://schemas.openxmlformats.org/presentationml/2006/ole">
            <p:oleObj spid="_x0000_s2056" name="CS ChemDraw Drawing" r:id="rId9" imgW="4003243" imgH="1461211" progId="ChemDraw.Document.6.0">
              <p:embed/>
            </p:oleObj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6248400" y="6151318"/>
          <a:ext cx="762000" cy="611512"/>
        </p:xfrm>
        <a:graphic>
          <a:graphicData uri="http://schemas.openxmlformats.org/presentationml/2006/ole">
            <p:oleObj spid="_x0000_s2057" name="CS ChemDraw Drawing" r:id="rId10" imgW="901903" imgH="723595" progId="ChemDraw.Document.6.0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8001000" y="5867400"/>
            <a:ext cx="1361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Neutral or anionic</a:t>
            </a:r>
            <a:endParaRPr lang="en-US" sz="1200" b="1" dirty="0">
              <a:solidFill>
                <a:srgbClr val="00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001000" y="63201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b="1" dirty="0" err="1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Bidentate</a:t>
            </a:r>
            <a:r>
              <a:rPr lang="en-US" sz="1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 or tridentate</a:t>
            </a:r>
            <a:endParaRPr lang="en-US" sz="1200" b="1" dirty="0">
              <a:solidFill>
                <a:srgbClr val="00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01000" y="5486400"/>
            <a:ext cx="107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˚</a:t>
            </a:r>
            <a:r>
              <a:rPr lang="en-US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or 3</a:t>
            </a:r>
            <a:r>
              <a:rPr lang="en-US" sz="1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˚</a:t>
            </a:r>
            <a:r>
              <a:rPr lang="en-US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amine</a:t>
            </a:r>
            <a:endParaRPr lang="en-US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138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  Novel Water-Soluble N-Heterocyclic Carbene Chelates for Transition Metal Catalysts  Dr. Elizabeth T. Papish, Dept. of Chemistry, Drexel University   Transfer Hydrogenation achieved with Ttz and NHC Ligands:</vt:lpstr>
    </vt:vector>
  </TitlesOfParts>
  <Company>Drexel 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Novel Water-Soluble N-Heterocyclic Carbene Chelates for Transition Metal Catalysts  Dr. Elizabeth T. Papish, Dept. of Chemistry, Drexel University   Transfer Hydrogenation achieved with Ttz and NHC Ligands:</dc:title>
  <dc:creator>Liz</dc:creator>
  <cp:lastModifiedBy>Liz</cp:lastModifiedBy>
  <cp:revision>1</cp:revision>
  <dcterms:created xsi:type="dcterms:W3CDTF">2010-09-27T18:57:58Z</dcterms:created>
  <dcterms:modified xsi:type="dcterms:W3CDTF">2010-09-27T19:33:30Z</dcterms:modified>
</cp:coreProperties>
</file>