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C1DC-829C-4079-AE94-725AD6D15133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BDE74-C492-4F5A-8CC7-E34DA0C9B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0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C1DC-829C-4079-AE94-725AD6D15133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BDE74-C492-4F5A-8CC7-E34DA0C9B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588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C1DC-829C-4079-AE94-725AD6D15133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BDE74-C492-4F5A-8CC7-E34DA0C9B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36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C1DC-829C-4079-AE94-725AD6D15133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BDE74-C492-4F5A-8CC7-E34DA0C9B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99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C1DC-829C-4079-AE94-725AD6D15133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BDE74-C492-4F5A-8CC7-E34DA0C9B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02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C1DC-829C-4079-AE94-725AD6D15133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BDE74-C492-4F5A-8CC7-E34DA0C9B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963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C1DC-829C-4079-AE94-725AD6D15133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BDE74-C492-4F5A-8CC7-E34DA0C9B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97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C1DC-829C-4079-AE94-725AD6D15133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BDE74-C492-4F5A-8CC7-E34DA0C9B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96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C1DC-829C-4079-AE94-725AD6D15133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BDE74-C492-4F5A-8CC7-E34DA0C9B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04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C1DC-829C-4079-AE94-725AD6D15133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BDE74-C492-4F5A-8CC7-E34DA0C9B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5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C1DC-829C-4079-AE94-725AD6D15133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BDE74-C492-4F5A-8CC7-E34DA0C9B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7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0C1DC-829C-4079-AE94-725AD6D15133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BDE74-C492-4F5A-8CC7-E34DA0C9B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199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4.emf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emf"/><Relationship Id="rId10" Type="http://schemas.openxmlformats.org/officeDocument/2006/relationships/image" Target="../media/image5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5"/>
          <p:cNvSpPr/>
          <p:nvPr/>
        </p:nvSpPr>
        <p:spPr>
          <a:xfrm>
            <a:off x="3910962" y="2142079"/>
            <a:ext cx="13716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881384" y="2142079"/>
            <a:ext cx="13716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5560" y="4056553"/>
            <a:ext cx="231862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9384785"/>
              </p:ext>
            </p:extLst>
          </p:nvPr>
        </p:nvGraphicFramePr>
        <p:xfrm>
          <a:off x="5920007" y="1346844"/>
          <a:ext cx="2701925" cy="192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CS ChemDraw Drawing" r:id="rId4" imgW="2701661" imgH="1924556" progId="ChemDraw.Document.6.0">
                  <p:embed/>
                </p:oleObj>
              </mc:Choice>
              <mc:Fallback>
                <p:oleObj name="CS ChemDraw Drawing" r:id="rId4" imgW="2701661" imgH="192455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20007" y="1346844"/>
                        <a:ext cx="2701925" cy="192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382538"/>
              </p:ext>
            </p:extLst>
          </p:nvPr>
        </p:nvGraphicFramePr>
        <p:xfrm>
          <a:off x="509807" y="1194444"/>
          <a:ext cx="5405437" cy="214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CS ChemDraw Drawing" r:id="rId6" imgW="5405210" imgH="2142501" progId="ChemDraw.Document.6.0">
                  <p:embed/>
                </p:oleObj>
              </mc:Choice>
              <mc:Fallback>
                <p:oleObj name="CS ChemDraw Drawing" r:id="rId6" imgW="5405210" imgH="214250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09807" y="1194444"/>
                        <a:ext cx="5405437" cy="2143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>
            <a:stCxn id="16" idx="3"/>
          </p:cNvCxnSpPr>
          <p:nvPr/>
        </p:nvCxnSpPr>
        <p:spPr>
          <a:xfrm flipH="1">
            <a:off x="3377562" y="3312813"/>
            <a:ext cx="734266" cy="62483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3" idx="5"/>
          </p:cNvCxnSpPr>
          <p:nvPr/>
        </p:nvCxnSpPr>
        <p:spPr>
          <a:xfrm>
            <a:off x="2052118" y="3312813"/>
            <a:ext cx="868244" cy="624831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106695"/>
              </p:ext>
            </p:extLst>
          </p:nvPr>
        </p:nvGraphicFramePr>
        <p:xfrm>
          <a:off x="1395362" y="3733800"/>
          <a:ext cx="340483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CS ChemDraw Drawing" r:id="rId8" imgW="2820344" imgH="821072" progId="ChemDraw.Document.6.0">
                  <p:embed/>
                </p:oleObj>
              </mc:Choice>
              <mc:Fallback>
                <p:oleObj name="CS ChemDraw Drawing" r:id="rId8" imgW="2820344" imgH="82107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95362" y="3733800"/>
                        <a:ext cx="3404830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447800" y="152400"/>
            <a:ext cx="670478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Ordered Arrays of Polyphenols by Tandem Reactions</a:t>
            </a:r>
          </a:p>
          <a:p>
            <a:pPr algn="ctr"/>
            <a:r>
              <a:rPr lang="en-US" dirty="0" smtClean="0"/>
              <a:t>I. David Reingold, Juniata College, Huntingdon, PA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443655" y="3209446"/>
            <a:ext cx="407047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Grand Scheme: </a:t>
            </a:r>
          </a:p>
          <a:p>
            <a:pPr algn="ctr"/>
            <a:r>
              <a:rPr lang="en-US" sz="1400" dirty="0" smtClean="0"/>
              <a:t>Make novel materials with useful </a:t>
            </a:r>
            <a:r>
              <a:rPr lang="en-US" sz="1400" dirty="0" smtClean="0"/>
              <a:t>electronic </a:t>
            </a:r>
            <a:endParaRPr lang="en-US" sz="1400" dirty="0" smtClean="0"/>
          </a:p>
          <a:p>
            <a:r>
              <a:rPr lang="en-US" sz="1400" dirty="0" smtClean="0"/>
              <a:t>properties, such as this planar </a:t>
            </a:r>
            <a:r>
              <a:rPr lang="en-US" sz="1400" dirty="0" err="1" smtClean="0"/>
              <a:t>hydroxylated</a:t>
            </a:r>
            <a:r>
              <a:rPr lang="en-US" sz="1400" dirty="0" smtClean="0"/>
              <a:t> </a:t>
            </a:r>
            <a:r>
              <a:rPr lang="en-US" sz="1400" dirty="0" err="1" smtClean="0"/>
              <a:t>Kekulene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2157071" y="4715921"/>
            <a:ext cx="2286587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Short Range Plan: </a:t>
            </a:r>
          </a:p>
          <a:p>
            <a:pPr algn="ctr"/>
            <a:r>
              <a:rPr lang="en-US" sz="1400" dirty="0" smtClean="0"/>
              <a:t>Develop practical conditions </a:t>
            </a:r>
          </a:p>
          <a:p>
            <a:pPr algn="ctr"/>
            <a:r>
              <a:rPr lang="en-US" sz="1400" dirty="0" smtClean="0"/>
              <a:t>for this model reaction.</a:t>
            </a:r>
          </a:p>
          <a:p>
            <a:pPr algn="ctr"/>
            <a:endParaRPr lang="en-US" sz="1400" dirty="0"/>
          </a:p>
          <a:p>
            <a:pPr algn="ctr"/>
            <a:r>
              <a:rPr lang="en-US" sz="1400" dirty="0" smtClean="0"/>
              <a:t>Results:</a:t>
            </a:r>
          </a:p>
          <a:p>
            <a:pPr algn="ctr"/>
            <a:r>
              <a:rPr lang="en-US" sz="1400" dirty="0" smtClean="0"/>
              <a:t>Product isolated, but best </a:t>
            </a:r>
          </a:p>
          <a:p>
            <a:pPr algn="ctr"/>
            <a:r>
              <a:rPr lang="en-US" sz="1400" dirty="0" smtClean="0"/>
              <a:t>yield has been 10%.</a:t>
            </a:r>
            <a:endParaRPr lang="en-US" sz="1400" dirty="0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035619"/>
            <a:ext cx="533681" cy="2136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71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da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themedata</Template>
  <TotalTime>52</TotalTime>
  <Words>59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themedata</vt:lpstr>
      <vt:lpstr>CS ChemDraw Drawing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Reingold, David (REINGOLD)</dc:creator>
  <cp:lastModifiedBy>Reingold, David (REINGOLD)</cp:lastModifiedBy>
  <cp:revision>4</cp:revision>
  <dcterms:created xsi:type="dcterms:W3CDTF">2010-09-27T18:26:16Z</dcterms:created>
  <dcterms:modified xsi:type="dcterms:W3CDTF">2010-09-27T19:18:48Z</dcterms:modified>
</cp:coreProperties>
</file>