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9900CC"/>
    <a:srgbClr val="FFCC00"/>
    <a:srgbClr val="800000"/>
    <a:srgbClr val="660066"/>
    <a:srgbClr val="500050"/>
    <a:srgbClr val="B200B2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67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0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EBC16-2EA6-473E-8240-5C78583207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60F2C-F309-476D-8724-01F09E51E8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AAC17-A4EE-4F08-9A66-4481569B2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8E043-2E68-4166-8E2F-DA0D15B9A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8B1C9-F376-4157-BCDE-4B38DBF583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38E02-D259-4234-B6B1-72E276E597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00D26-E8E5-4EF8-8355-51092F786F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968D7E-B02A-4005-B03F-7816D7E728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4DD03-E406-40E5-9074-65FBEA5140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3E813-A312-4595-8710-14B1CE7C1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691DB-F1E8-4FAB-84B3-8386B9384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0066">
                <a:gamma/>
                <a:shade val="46275"/>
                <a:invGamma/>
              </a:srgbClr>
            </a:gs>
            <a:gs pos="100000">
              <a:srgbClr val="66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A3943C-0642-4971-B47A-EA915ED713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6200" y="152400"/>
            <a:ext cx="8915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u="sng" dirty="0">
                <a:solidFill>
                  <a:schemeClr val="bg1"/>
                </a:solidFill>
              </a:rPr>
              <a:t>Solid-State Dye-Sensitized Solar Cells: Fabrication and Fundamental Investigations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28600" y="958850"/>
            <a:ext cx="7239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FFFF"/>
                </a:solidFill>
              </a:rPr>
              <a:t>Department </a:t>
            </a:r>
            <a:r>
              <a:rPr lang="en-US" dirty="0">
                <a:solidFill>
                  <a:srgbClr val="FFFFFF"/>
                </a:solidFill>
              </a:rPr>
              <a:t>of </a:t>
            </a:r>
            <a:r>
              <a:rPr lang="en-US" dirty="0" smtClean="0">
                <a:solidFill>
                  <a:srgbClr val="FFFFFF"/>
                </a:solidFill>
              </a:rPr>
              <a:t>Materials Science &amp; Engineering, </a:t>
            </a:r>
            <a:r>
              <a:rPr lang="en-US" dirty="0">
                <a:solidFill>
                  <a:srgbClr val="FFFFFF"/>
                </a:solidFill>
              </a:rPr>
              <a:t>University of </a:t>
            </a:r>
            <a:r>
              <a:rPr lang="en-US" dirty="0" smtClean="0">
                <a:solidFill>
                  <a:srgbClr val="FFFFFF"/>
                </a:solidFill>
              </a:rPr>
              <a:t>Utah Salt Lake City, UT   </a:t>
            </a:r>
            <a:r>
              <a:rPr lang="en-US" dirty="0" smtClean="0">
                <a:solidFill>
                  <a:srgbClr val="FFFFFF"/>
                </a:solidFill>
              </a:rPr>
              <a:t>841120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219200" y="2819400"/>
            <a:ext cx="7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9741" name="Rectangle 45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52400" y="193554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W</a:t>
            </a:r>
            <a:r>
              <a:rPr lang="en-US" sz="1600" dirty="0" smtClean="0">
                <a:solidFill>
                  <a:schemeClr val="bg1"/>
                </a:solidFill>
              </a:rPr>
              <a:t>e </a:t>
            </a:r>
            <a:r>
              <a:rPr lang="en-US" sz="1600" dirty="0" smtClean="0">
                <a:solidFill>
                  <a:schemeClr val="bg1"/>
                </a:solidFill>
              </a:rPr>
              <a:t>have developed a technique of synthesizing </a:t>
            </a:r>
            <a:r>
              <a:rPr lang="en-US" sz="1600" dirty="0" err="1" smtClean="0">
                <a:solidFill>
                  <a:schemeClr val="bg1"/>
                </a:solidFill>
              </a:rPr>
              <a:t>nano</a:t>
            </a:r>
            <a:r>
              <a:rPr lang="en-US" sz="1600" dirty="0" smtClean="0">
                <a:solidFill>
                  <a:schemeClr val="bg1"/>
                </a:solidFill>
              </a:rPr>
              <a:t>-well like electrodes for SS-DSSCs. In </a:t>
            </a:r>
            <a:r>
              <a:rPr lang="en-US" sz="1600" dirty="0" smtClean="0">
                <a:solidFill>
                  <a:schemeClr val="bg1"/>
                </a:solidFill>
              </a:rPr>
              <a:t>fig.1 </a:t>
            </a:r>
            <a:r>
              <a:rPr lang="en-US" sz="1600" dirty="0" smtClean="0">
                <a:solidFill>
                  <a:schemeClr val="bg1"/>
                </a:solidFill>
              </a:rPr>
              <a:t>we have shown the SEM images of some of the </a:t>
            </a:r>
            <a:r>
              <a:rPr lang="en-US" sz="1600" dirty="0" err="1" smtClean="0">
                <a:solidFill>
                  <a:schemeClr val="bg1"/>
                </a:solidFill>
              </a:rPr>
              <a:t>nano</a:t>
            </a:r>
            <a:r>
              <a:rPr lang="en-US" sz="1600" dirty="0" smtClean="0">
                <a:solidFill>
                  <a:schemeClr val="bg1"/>
                </a:solidFill>
              </a:rPr>
              <a:t>-well like structures prepared by our technique. Walls of these wells are 5-10 nm thick while their bore diameters are in the range 100-150 nm. Because of the unique </a:t>
            </a:r>
            <a:r>
              <a:rPr lang="en-US" sz="1600" dirty="0" err="1" smtClean="0">
                <a:solidFill>
                  <a:schemeClr val="bg1"/>
                </a:solidFill>
              </a:rPr>
              <a:t>nanoarchitectures</a:t>
            </a:r>
            <a:r>
              <a:rPr lang="en-US" sz="1600" dirty="0" smtClean="0">
                <a:solidFill>
                  <a:schemeClr val="bg1"/>
                </a:solidFill>
              </a:rPr>
              <a:t>, these electrodes possess very large surface area while maintaining sufficient spacing/opening for loading solid electrolyte in the structure. Using these TiO</a:t>
            </a:r>
            <a:r>
              <a:rPr lang="en-US" sz="1600" baseline="-25000" dirty="0" smtClean="0">
                <a:solidFill>
                  <a:schemeClr val="bg1"/>
                </a:solidFill>
              </a:rPr>
              <a:t>2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nano</a:t>
            </a:r>
            <a:r>
              <a:rPr lang="en-US" sz="1600" dirty="0" smtClean="0">
                <a:solidFill>
                  <a:schemeClr val="bg1"/>
                </a:solidFill>
              </a:rPr>
              <a:t>-well electrodes we are fabricating SS-DSSCs (</a:t>
            </a:r>
            <a:r>
              <a:rPr lang="en-US" sz="1600" dirty="0" smtClean="0">
                <a:solidFill>
                  <a:schemeClr val="bg1"/>
                </a:solidFill>
              </a:rPr>
              <a:t>fig.2).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2819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76200" y="3888026"/>
            <a:ext cx="5303520" cy="2621280"/>
            <a:chOff x="106680" y="3657600"/>
            <a:chExt cx="5303520" cy="2621280"/>
          </a:xfrm>
        </p:grpSpPr>
        <p:sp>
          <p:nvSpPr>
            <p:cNvPr id="29714" name="Text Box 18"/>
            <p:cNvSpPr txBox="1">
              <a:spLocks noChangeArrowheads="1"/>
            </p:cNvSpPr>
            <p:nvPr/>
          </p:nvSpPr>
          <p:spPr bwMode="auto">
            <a:xfrm>
              <a:off x="4343400" y="4495800"/>
              <a:ext cx="1841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9716" name="Text Box 20"/>
            <p:cNvSpPr txBox="1">
              <a:spLocks noChangeArrowheads="1"/>
            </p:cNvSpPr>
            <p:nvPr/>
          </p:nvSpPr>
          <p:spPr bwMode="auto">
            <a:xfrm>
              <a:off x="4114800" y="4343400"/>
              <a:ext cx="4572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FFFFFF"/>
                  </a:solidFill>
                </a:rPr>
                <a:t> </a:t>
              </a:r>
            </a:p>
          </p:txBody>
        </p:sp>
        <p:sp>
          <p:nvSpPr>
            <p:cNvPr id="29717" name="Text Box 21"/>
            <p:cNvSpPr txBox="1">
              <a:spLocks noChangeArrowheads="1"/>
            </p:cNvSpPr>
            <p:nvPr/>
          </p:nvSpPr>
          <p:spPr bwMode="auto">
            <a:xfrm>
              <a:off x="4267200" y="4495800"/>
              <a:ext cx="3048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FFFFFF"/>
                  </a:solidFill>
                </a:rPr>
                <a:t> </a:t>
              </a:r>
              <a:r>
                <a:rPr lang="en-US" sz="2400"/>
                <a:t> </a:t>
              </a:r>
            </a:p>
          </p:txBody>
        </p:sp>
        <p:sp>
          <p:nvSpPr>
            <p:cNvPr id="29718" name="Text Box 22"/>
            <p:cNvSpPr txBox="1">
              <a:spLocks noChangeArrowheads="1"/>
            </p:cNvSpPr>
            <p:nvPr/>
          </p:nvSpPr>
          <p:spPr bwMode="auto">
            <a:xfrm>
              <a:off x="4191000" y="4724400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FFFFFF"/>
                  </a:solidFill>
                </a:rPr>
                <a:t> </a:t>
              </a:r>
            </a:p>
          </p:txBody>
        </p:sp>
        <p:pic>
          <p:nvPicPr>
            <p:cNvPr id="1028" name="Picture 4" descr="Tubes_00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600" y="3657600"/>
              <a:ext cx="2470355" cy="2286000"/>
            </a:xfrm>
            <a:prstGeom prst="rect">
              <a:avLst/>
            </a:prstGeom>
            <a:noFill/>
          </p:spPr>
        </p:pic>
        <p:pic>
          <p:nvPicPr>
            <p:cNvPr id="1027" name="Picture 3" descr="Tubes_00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43200" y="3657601"/>
              <a:ext cx="2471101" cy="2286000"/>
            </a:xfrm>
            <a:prstGeom prst="rect">
              <a:avLst/>
            </a:prstGeom>
            <a:noFill/>
          </p:spPr>
        </p:pic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106680" y="6096000"/>
              <a:ext cx="5303520" cy="182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Fig.1: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SEM images of TiO</a:t>
              </a:r>
              <a:r>
                <a:rPr kumimoji="0" 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nano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-wells: (a) low magnification (b)high magnification.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532120" y="3888026"/>
            <a:ext cx="3581400" cy="2665174"/>
            <a:chOff x="5562600" y="3657600"/>
            <a:chExt cx="3581400" cy="2665174"/>
          </a:xfrm>
        </p:grpSpPr>
        <p:pic>
          <p:nvPicPr>
            <p:cNvPr id="1026" name="Picture 2" descr="nanowell_DSSC"/>
            <p:cNvPicPr>
              <a:picLocks noChangeAspect="1" noChangeArrowheads="1"/>
            </p:cNvPicPr>
            <p:nvPr/>
          </p:nvPicPr>
          <p:blipFill>
            <a:blip r:embed="rId4" cstate="print"/>
            <a:srcRect l="14999" t="24001" r="7001" b="10667"/>
            <a:stretch>
              <a:fillRect/>
            </a:stretch>
          </p:blipFill>
          <p:spPr bwMode="auto">
            <a:xfrm>
              <a:off x="5562600" y="3657600"/>
              <a:ext cx="3505200" cy="22940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Box 20"/>
            <p:cNvSpPr txBox="1"/>
            <p:nvPr/>
          </p:nvSpPr>
          <p:spPr>
            <a:xfrm>
              <a:off x="5562600" y="6061164"/>
              <a:ext cx="3581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chemeClr val="bg1"/>
                  </a:solidFill>
                </a:rPr>
                <a:t>Fig.2:</a:t>
              </a:r>
              <a:r>
                <a:rPr lang="en-US" sz="1100" dirty="0" smtClean="0">
                  <a:solidFill>
                    <a:schemeClr val="bg1"/>
                  </a:solidFill>
                </a:rPr>
                <a:t>  </a:t>
              </a:r>
              <a:r>
                <a:rPr lang="en-US" sz="1100" dirty="0" smtClean="0">
                  <a:solidFill>
                    <a:schemeClr val="bg1"/>
                  </a:solidFill>
                </a:rPr>
                <a:t>Schematic of our </a:t>
              </a:r>
              <a:r>
                <a:rPr lang="en-US" sz="1100" dirty="0" err="1" smtClean="0">
                  <a:solidFill>
                    <a:schemeClr val="bg1"/>
                  </a:solidFill>
                </a:rPr>
                <a:t>nano</a:t>
              </a:r>
              <a:r>
                <a:rPr lang="en-US" sz="1100" dirty="0" smtClean="0">
                  <a:solidFill>
                    <a:schemeClr val="bg1"/>
                  </a:solidFill>
                </a:rPr>
                <a:t>-well based SS-DSSC</a:t>
              </a:r>
              <a:r>
                <a:rPr lang="en-US" sz="1100" dirty="0" smtClean="0">
                  <a:solidFill>
                    <a:schemeClr val="bg1"/>
                  </a:solidFill>
                </a:rPr>
                <a:t>.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1807</TotalTime>
  <Words>144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UST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Structural Preferences of N-Substituted Monosaccharide Derivatives</dc:title>
  <dc:creator>IRT-CS</dc:creator>
  <cp:lastModifiedBy>Tiwari</cp:lastModifiedBy>
  <cp:revision>83</cp:revision>
  <dcterms:created xsi:type="dcterms:W3CDTF">2004-06-11T20:41:43Z</dcterms:created>
  <dcterms:modified xsi:type="dcterms:W3CDTF">2010-09-27T01:39:52Z</dcterms:modified>
</cp:coreProperties>
</file>