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CC"/>
    <a:srgbClr val="FFCC00"/>
    <a:srgbClr val="800000"/>
    <a:srgbClr val="660066"/>
    <a:srgbClr val="500050"/>
    <a:srgbClr val="B200B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BC16-2EA6-473E-8240-5C7858320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60F2C-F309-476D-8724-01F09E51E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AAC17-A4EE-4F08-9A66-4481569B2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E043-2E68-4166-8E2F-DA0D15B9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8B1C9-F376-4157-BCDE-4B38DBF58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38E02-D259-4234-B6B1-72E276E59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00D26-E8E5-4EF8-8355-51092F786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8D7E-B02A-4005-B03F-7816D7E72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4DD03-E406-40E5-9074-65FBEA514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3E813-A312-4595-8710-14B1CE7C1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691DB-F1E8-4FAB-84B3-8386B9384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>
                <a:gamma/>
                <a:shade val="46275"/>
                <a:invGamma/>
              </a:srgbClr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A3943C-0642-4971-B47A-EA915ED713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91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 dirty="0">
                <a:solidFill>
                  <a:schemeClr val="bg1"/>
                </a:solidFill>
              </a:rPr>
              <a:t>Solid-State Dye-Sensitized Solar Cells: Fabrication and Fundamental Investigations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95885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FFFF"/>
                </a:solidFill>
              </a:rPr>
              <a:t>Department </a:t>
            </a:r>
            <a:r>
              <a:rPr lang="en-US" dirty="0">
                <a:solidFill>
                  <a:srgbClr val="FFFFFF"/>
                </a:solidFill>
              </a:rPr>
              <a:t>of </a:t>
            </a:r>
            <a:r>
              <a:rPr lang="en-US" dirty="0" smtClean="0">
                <a:solidFill>
                  <a:srgbClr val="FFFFFF"/>
                </a:solidFill>
              </a:rPr>
              <a:t>Materials Science &amp; Engineering, </a:t>
            </a:r>
            <a:r>
              <a:rPr lang="en-US" dirty="0">
                <a:solidFill>
                  <a:srgbClr val="FFFFFF"/>
                </a:solidFill>
              </a:rPr>
              <a:t>University of </a:t>
            </a:r>
            <a:r>
              <a:rPr lang="en-US" dirty="0" smtClean="0">
                <a:solidFill>
                  <a:srgbClr val="FFFFFF"/>
                </a:solidFill>
              </a:rPr>
              <a:t>Utah Salt Lake City, UT   </a:t>
            </a:r>
            <a:r>
              <a:rPr lang="en-US" dirty="0" smtClean="0">
                <a:solidFill>
                  <a:srgbClr val="FFFFFF"/>
                </a:solidFill>
              </a:rPr>
              <a:t>841120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219200" y="2819400"/>
            <a:ext cx="7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19355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</a:t>
            </a:r>
            <a:r>
              <a:rPr lang="en-US" sz="1600" dirty="0" smtClean="0">
                <a:solidFill>
                  <a:schemeClr val="bg1"/>
                </a:solidFill>
              </a:rPr>
              <a:t>e </a:t>
            </a:r>
            <a:r>
              <a:rPr lang="en-US" sz="1600" dirty="0" smtClean="0">
                <a:solidFill>
                  <a:schemeClr val="bg1"/>
                </a:solidFill>
              </a:rPr>
              <a:t>have developed a technique of synthesizing </a:t>
            </a:r>
            <a:r>
              <a:rPr lang="en-US" sz="1600" dirty="0" err="1" smtClean="0">
                <a:solidFill>
                  <a:schemeClr val="bg1"/>
                </a:solidFill>
              </a:rPr>
              <a:t>nano</a:t>
            </a:r>
            <a:r>
              <a:rPr lang="en-US" sz="1600" dirty="0" smtClean="0">
                <a:solidFill>
                  <a:schemeClr val="bg1"/>
                </a:solidFill>
              </a:rPr>
              <a:t>-well like electrodes for SS-DSSCs. In </a:t>
            </a:r>
            <a:r>
              <a:rPr lang="en-US" sz="1600" dirty="0" smtClean="0">
                <a:solidFill>
                  <a:schemeClr val="bg1"/>
                </a:solidFill>
              </a:rPr>
              <a:t>fig.1 </a:t>
            </a:r>
            <a:r>
              <a:rPr lang="en-US" sz="1600" dirty="0" smtClean="0">
                <a:solidFill>
                  <a:schemeClr val="bg1"/>
                </a:solidFill>
              </a:rPr>
              <a:t>we have shown the SEM images of some of the </a:t>
            </a:r>
            <a:r>
              <a:rPr lang="en-US" sz="1600" dirty="0" err="1" smtClean="0">
                <a:solidFill>
                  <a:schemeClr val="bg1"/>
                </a:solidFill>
              </a:rPr>
              <a:t>nano</a:t>
            </a:r>
            <a:r>
              <a:rPr lang="en-US" sz="1600" dirty="0" smtClean="0">
                <a:solidFill>
                  <a:schemeClr val="bg1"/>
                </a:solidFill>
              </a:rPr>
              <a:t>-well like structures prepared by our technique. Walls of these wells are 5-10 nm thick while their bore diameters are in the range 100-150 nm. Because of the unique </a:t>
            </a:r>
            <a:r>
              <a:rPr lang="en-US" sz="1600" dirty="0" err="1" smtClean="0">
                <a:solidFill>
                  <a:schemeClr val="bg1"/>
                </a:solidFill>
              </a:rPr>
              <a:t>nanoarchitectures</a:t>
            </a:r>
            <a:r>
              <a:rPr lang="en-US" sz="1600" dirty="0" smtClean="0">
                <a:solidFill>
                  <a:schemeClr val="bg1"/>
                </a:solidFill>
              </a:rPr>
              <a:t>, these electrodes possess very large surface area while maintaining sufficient spacing/opening for loading solid electrolyte in the structure. Using these TiO</a:t>
            </a:r>
            <a:r>
              <a:rPr lang="en-US" sz="1600" baseline="-25000" dirty="0" smtClean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nano</a:t>
            </a:r>
            <a:r>
              <a:rPr lang="en-US" sz="1600" dirty="0" smtClean="0">
                <a:solidFill>
                  <a:schemeClr val="bg1"/>
                </a:solidFill>
              </a:rPr>
              <a:t>-well electrodes we are fabricating SS-DSSCs (</a:t>
            </a:r>
            <a:r>
              <a:rPr lang="en-US" sz="1600" dirty="0" smtClean="0">
                <a:solidFill>
                  <a:schemeClr val="bg1"/>
                </a:solidFill>
              </a:rPr>
              <a:t>fig.2).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200" y="3888026"/>
            <a:ext cx="5303520" cy="2621280"/>
            <a:chOff x="106680" y="3657600"/>
            <a:chExt cx="5303520" cy="2621280"/>
          </a:xfrm>
        </p:grpSpPr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4343400" y="44958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4114800" y="4343400"/>
              <a:ext cx="457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4267200" y="4495800"/>
              <a:ext cx="304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FFFFFF"/>
                  </a:solidFill>
                </a:rPr>
                <a:t> </a:t>
              </a:r>
              <a:r>
                <a:rPr lang="en-US" sz="2400"/>
                <a:t> 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4191000" y="4724400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FFFF"/>
                  </a:solidFill>
                </a:rPr>
                <a:t> </a:t>
              </a:r>
            </a:p>
          </p:txBody>
        </p:sp>
        <p:pic>
          <p:nvPicPr>
            <p:cNvPr id="1028" name="Picture 4" descr="Tubes_00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657600"/>
              <a:ext cx="2470355" cy="2286000"/>
            </a:xfrm>
            <a:prstGeom prst="rect">
              <a:avLst/>
            </a:prstGeom>
            <a:noFill/>
          </p:spPr>
        </p:pic>
        <p:pic>
          <p:nvPicPr>
            <p:cNvPr id="1027" name="Picture 3" descr="Tubes_0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0" y="3657601"/>
              <a:ext cx="2471101" cy="2286000"/>
            </a:xfrm>
            <a:prstGeom prst="rect">
              <a:avLst/>
            </a:prstGeom>
            <a:noFill/>
          </p:spPr>
        </p:pic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06680" y="6096000"/>
              <a:ext cx="5303520" cy="18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Fig.1: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SEM images of TiO</a:t>
              </a:r>
              <a:r>
                <a:rPr kumimoji="0" lang="en-US" sz="1100" b="0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nano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-wells: (a) low magnification (b)high magnification.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32120" y="3888026"/>
            <a:ext cx="3581400" cy="2665174"/>
            <a:chOff x="5562600" y="3657600"/>
            <a:chExt cx="3581400" cy="2665174"/>
          </a:xfrm>
        </p:grpSpPr>
        <p:pic>
          <p:nvPicPr>
            <p:cNvPr id="1026" name="Picture 2" descr="nanowell_DSSC"/>
            <p:cNvPicPr>
              <a:picLocks noChangeAspect="1" noChangeArrowheads="1"/>
            </p:cNvPicPr>
            <p:nvPr/>
          </p:nvPicPr>
          <p:blipFill>
            <a:blip r:embed="rId4" cstate="print"/>
            <a:srcRect l="14999" t="24001" r="7001" b="10667"/>
            <a:stretch>
              <a:fillRect/>
            </a:stretch>
          </p:blipFill>
          <p:spPr bwMode="auto">
            <a:xfrm>
              <a:off x="5562600" y="3657600"/>
              <a:ext cx="3505200" cy="2294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562600" y="6061164"/>
              <a:ext cx="3581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Fig.2:</a:t>
              </a:r>
              <a:r>
                <a:rPr lang="en-US" sz="1100" dirty="0" smtClean="0">
                  <a:solidFill>
                    <a:schemeClr val="bg1"/>
                  </a:solidFill>
                </a:rPr>
                <a:t>  </a:t>
              </a:r>
              <a:r>
                <a:rPr lang="en-US" sz="1100" dirty="0" smtClean="0">
                  <a:solidFill>
                    <a:schemeClr val="bg1"/>
                  </a:solidFill>
                </a:rPr>
                <a:t>Schematic of our </a:t>
              </a:r>
              <a:r>
                <a:rPr lang="en-US" sz="1100" dirty="0" err="1" smtClean="0">
                  <a:solidFill>
                    <a:schemeClr val="bg1"/>
                  </a:solidFill>
                </a:rPr>
                <a:t>nano</a:t>
              </a:r>
              <a:r>
                <a:rPr lang="en-US" sz="1100" dirty="0" smtClean="0">
                  <a:solidFill>
                    <a:schemeClr val="bg1"/>
                  </a:solidFill>
                </a:rPr>
                <a:t>-well based SS-DSSC</a:t>
              </a:r>
              <a:r>
                <a:rPr lang="en-US" sz="1100" dirty="0" smtClean="0">
                  <a:solidFill>
                    <a:schemeClr val="bg1"/>
                  </a:solidFill>
                </a:rPr>
                <a:t>.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144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Preferences of N-Substituted Monosaccharide Derivatives</dc:title>
  <dc:creator>IRT-CS</dc:creator>
  <cp:lastModifiedBy>Tiwari</cp:lastModifiedBy>
  <cp:revision>83</cp:revision>
  <dcterms:created xsi:type="dcterms:W3CDTF">2004-06-11T20:41:43Z</dcterms:created>
  <dcterms:modified xsi:type="dcterms:W3CDTF">2010-09-27T01:39:52Z</dcterms:modified>
</cp:coreProperties>
</file>