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87" r:id="rId2"/>
  </p:sldIdLst>
  <p:sldSz cx="9144000" cy="6858000" type="screen4x3"/>
  <p:notesSz cx="6858000" cy="9080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66"/>
    <a:srgbClr val="6600CC"/>
    <a:srgbClr val="CC00CC"/>
    <a:srgbClr val="008000"/>
    <a:srgbClr val="FF3300"/>
    <a:srgbClr val="000066"/>
    <a:srgbClr val="0000FF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89" autoAdjust="0"/>
    <p:restoredTop sz="91725" autoAdjust="0"/>
  </p:normalViewPr>
  <p:slideViewPr>
    <p:cSldViewPr>
      <p:cViewPr>
        <p:scale>
          <a:sx n="100" d="100"/>
          <a:sy n="100" d="100"/>
        </p:scale>
        <p:origin x="-1212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3030"/>
    </p:cViewPr>
  </p:sorterViewPr>
  <p:notesViewPr>
    <p:cSldViewPr>
      <p:cViewPr varScale="1">
        <p:scale>
          <a:sx n="83" d="100"/>
          <a:sy n="83" d="100"/>
        </p:scale>
        <p:origin x="-1992" y="-96"/>
      </p:cViewPr>
      <p:guideLst>
        <p:guide orient="horz" pos="286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287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287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24888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287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24888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208B0807-DC81-49A5-B141-CA8416B1B56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8875" y="681038"/>
            <a:ext cx="4540250" cy="34051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13238"/>
            <a:ext cx="5486400" cy="408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24888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24888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635CA243-71EC-456B-8218-CDEA45E7E4B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5F3CE5-81EC-4681-A6BE-7281FABCE54D}" type="slidenum">
              <a:rPr lang="en-US"/>
              <a:pPr/>
              <a:t>1</a:t>
            </a:fld>
            <a:endParaRPr lang="en-US"/>
          </a:p>
        </p:txBody>
      </p:sp>
      <p:sp>
        <p:nvSpPr>
          <p:cNvPr id="465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5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4B315D-666C-42ED-A256-BE886ED7E4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F7D94F-E19C-44D9-ABB7-570C638FBB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0993EB-846A-4C90-9902-F419A8BBF1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4EB798F-4539-4591-A1EF-42843D4536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656C9E-6596-408F-BE6B-02EFEB1B45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6AD309-268C-4929-978F-1B6160CCBAE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901EA6-CCFB-48BF-B20E-4CCED7745C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7A04FD-8FB7-4294-8D11-D75590EA4D9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BD36F8-E320-4FFE-AA11-967130EEE29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F81907-18A1-432F-BA48-773F03815E1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8FD654-2041-4D7C-A928-16FEF264AE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E1198E-406A-4258-BA90-6E2E3AEB4E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A59FAE68-119C-49F8-A1C7-413831BEAA8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66">
                <a:gamma/>
                <a:shade val="46275"/>
                <a:invGamma/>
              </a:srgbClr>
            </a:gs>
            <a:gs pos="100000">
              <a:srgbClr val="00006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901" name="Rectangle 5"/>
          <p:cNvSpPr>
            <a:spLocks noChangeArrowheads="1"/>
          </p:cNvSpPr>
          <p:nvPr/>
        </p:nvSpPr>
        <p:spPr bwMode="auto">
          <a:xfrm>
            <a:off x="0" y="76200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2400" b="1" dirty="0">
                <a:solidFill>
                  <a:srgbClr val="FFFF00"/>
                </a:solidFill>
                <a:latin typeface="Arial" charset="0"/>
              </a:rPr>
              <a:t>Substituent Effects on the Photochemistry of 1,4-Disubstituted </a:t>
            </a:r>
            <a:r>
              <a:rPr lang="en-US" sz="2400" b="1" dirty="0" err="1">
                <a:solidFill>
                  <a:srgbClr val="FFFF00"/>
                </a:solidFill>
                <a:latin typeface="Arial" charset="0"/>
              </a:rPr>
              <a:t>Tetrazolethiones</a:t>
            </a:r>
            <a:endParaRPr lang="en-US" sz="2400" dirty="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464902" name="Rectangle 6"/>
          <p:cNvSpPr>
            <a:spLocks noChangeArrowheads="1"/>
          </p:cNvSpPr>
          <p:nvPr/>
        </p:nvSpPr>
        <p:spPr bwMode="auto">
          <a:xfrm>
            <a:off x="2057400" y="914400"/>
            <a:ext cx="54578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Arial" charset="0"/>
              </a:rPr>
              <a:t>Sundeep Rayat, Department of Chemistry, Kansas State University</a:t>
            </a:r>
          </a:p>
        </p:txBody>
      </p:sp>
      <p:sp>
        <p:nvSpPr>
          <p:cNvPr id="464912" name="Rectangle 16"/>
          <p:cNvSpPr>
            <a:spLocks noChangeArrowheads="1"/>
          </p:cNvSpPr>
          <p:nvPr/>
        </p:nvSpPr>
        <p:spPr bwMode="auto">
          <a:xfrm>
            <a:off x="3505200" y="1219200"/>
            <a:ext cx="5334000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just"/>
            <a:r>
              <a:rPr lang="en-US" sz="1400" dirty="0" smtClean="0">
                <a:solidFill>
                  <a:srgbClr val="FFC000"/>
                </a:solidFill>
                <a:latin typeface="+mn-lt"/>
              </a:rPr>
              <a:t>A series of 1,4-diaryl </a:t>
            </a:r>
            <a:r>
              <a:rPr lang="en-US" sz="1400" dirty="0" smtClean="0">
                <a:solidFill>
                  <a:srgbClr val="FFC000"/>
                </a:solidFill>
                <a:latin typeface="+mn-lt"/>
              </a:rPr>
              <a:t>tetrazol-5-ones </a:t>
            </a:r>
            <a:r>
              <a:rPr lang="en-US" sz="1400" b="1" dirty="0" smtClean="0">
                <a:solidFill>
                  <a:srgbClr val="FFC000"/>
                </a:solidFill>
                <a:latin typeface="+mn-lt"/>
              </a:rPr>
              <a:t>1a</a:t>
            </a:r>
            <a:r>
              <a:rPr lang="en-US" sz="1400" dirty="0" smtClean="0">
                <a:solidFill>
                  <a:srgbClr val="FFC000"/>
                </a:solidFill>
                <a:latin typeface="+mn-lt"/>
              </a:rPr>
              <a:t> - </a:t>
            </a:r>
            <a:r>
              <a:rPr lang="en-US" sz="1400" b="1" dirty="0" smtClean="0">
                <a:solidFill>
                  <a:srgbClr val="FFC000"/>
                </a:solidFill>
                <a:latin typeface="+mn-lt"/>
              </a:rPr>
              <a:t>f</a:t>
            </a:r>
            <a:r>
              <a:rPr lang="en-US" sz="1400" dirty="0" smtClean="0">
                <a:solidFill>
                  <a:srgbClr val="FFC000"/>
                </a:solidFill>
                <a:latin typeface="+mn-lt"/>
              </a:rPr>
              <a:t> </a:t>
            </a:r>
            <a:r>
              <a:rPr lang="en-US" sz="1400" dirty="0" smtClean="0">
                <a:solidFill>
                  <a:srgbClr val="FFC000"/>
                </a:solidFill>
                <a:latin typeface="+mn-lt"/>
              </a:rPr>
              <a:t>were synthesized by copper mediated </a:t>
            </a:r>
            <a:r>
              <a:rPr lang="en-US" sz="1400" i="1" dirty="0" smtClean="0">
                <a:solidFill>
                  <a:srgbClr val="FFC000"/>
                </a:solidFill>
                <a:latin typeface="+mn-lt"/>
              </a:rPr>
              <a:t>N</a:t>
            </a:r>
            <a:r>
              <a:rPr lang="en-US" sz="1400" dirty="0" smtClean="0">
                <a:solidFill>
                  <a:srgbClr val="FFC000"/>
                </a:solidFill>
                <a:latin typeface="+mn-lt"/>
              </a:rPr>
              <a:t>-</a:t>
            </a:r>
            <a:r>
              <a:rPr lang="en-US" sz="1400" dirty="0" err="1" smtClean="0">
                <a:solidFill>
                  <a:srgbClr val="FFC000"/>
                </a:solidFill>
                <a:latin typeface="+mn-lt"/>
              </a:rPr>
              <a:t>arylation</a:t>
            </a:r>
            <a:r>
              <a:rPr lang="en-US" sz="1400" dirty="0" smtClean="0">
                <a:solidFill>
                  <a:srgbClr val="FFC000"/>
                </a:solidFill>
                <a:latin typeface="+mn-lt"/>
              </a:rPr>
              <a:t> of 1-phenyl-1</a:t>
            </a:r>
            <a:r>
              <a:rPr lang="en-US" sz="1400" i="1" dirty="0" smtClean="0">
                <a:solidFill>
                  <a:srgbClr val="FFC000"/>
                </a:solidFill>
                <a:latin typeface="+mn-lt"/>
              </a:rPr>
              <a:t>H</a:t>
            </a:r>
            <a:r>
              <a:rPr lang="en-US" sz="1400" dirty="0" smtClean="0">
                <a:solidFill>
                  <a:srgbClr val="FFC000"/>
                </a:solidFill>
                <a:latin typeface="+mn-lt"/>
              </a:rPr>
              <a:t>-tetrazol-5(4</a:t>
            </a:r>
            <a:r>
              <a:rPr lang="en-US" sz="1400" i="1" dirty="0" smtClean="0">
                <a:solidFill>
                  <a:srgbClr val="FFC000"/>
                </a:solidFill>
                <a:latin typeface="+mn-lt"/>
              </a:rPr>
              <a:t>H</a:t>
            </a:r>
            <a:r>
              <a:rPr lang="en-US" sz="1400" dirty="0" smtClean="0">
                <a:solidFill>
                  <a:srgbClr val="FFC000"/>
                </a:solidFill>
                <a:latin typeface="+mn-lt"/>
              </a:rPr>
              <a:t>)-one with aryl </a:t>
            </a:r>
            <a:r>
              <a:rPr lang="en-US" sz="1400" dirty="0" err="1" smtClean="0">
                <a:solidFill>
                  <a:srgbClr val="FFC000"/>
                </a:solidFill>
                <a:latin typeface="+mn-lt"/>
              </a:rPr>
              <a:t>boronic</a:t>
            </a:r>
            <a:r>
              <a:rPr lang="en-US" sz="1400" dirty="0" smtClean="0">
                <a:solidFill>
                  <a:srgbClr val="FFC000"/>
                </a:solidFill>
                <a:latin typeface="+mn-lt"/>
              </a:rPr>
              <a:t> acids, </a:t>
            </a:r>
            <a:r>
              <a:rPr lang="en-US" sz="1400" i="1" dirty="0" smtClean="0">
                <a:solidFill>
                  <a:srgbClr val="FFC000"/>
                </a:solidFill>
                <a:latin typeface="+mn-lt"/>
              </a:rPr>
              <a:t>o</a:t>
            </a:r>
            <a:r>
              <a:rPr lang="en-US" sz="1400" dirty="0" smtClean="0">
                <a:solidFill>
                  <a:srgbClr val="FFC000"/>
                </a:solidFill>
                <a:latin typeface="+mn-lt"/>
              </a:rPr>
              <a:t>-R</a:t>
            </a:r>
            <a:r>
              <a:rPr lang="en-US" sz="1400" baseline="-25000" dirty="0" smtClean="0">
                <a:solidFill>
                  <a:srgbClr val="FFC000"/>
                </a:solidFill>
                <a:latin typeface="+mn-lt"/>
              </a:rPr>
              <a:t>1</a:t>
            </a:r>
            <a:r>
              <a:rPr lang="en-US" sz="1400" dirty="0" smtClean="0">
                <a:solidFill>
                  <a:srgbClr val="FFC000"/>
                </a:solidFill>
                <a:latin typeface="+mn-lt"/>
              </a:rPr>
              <a:t>C</a:t>
            </a:r>
            <a:r>
              <a:rPr lang="en-US" sz="1400" baseline="-25000" dirty="0" smtClean="0">
                <a:solidFill>
                  <a:srgbClr val="FFC000"/>
                </a:solidFill>
                <a:latin typeface="+mn-lt"/>
              </a:rPr>
              <a:t>6</a:t>
            </a:r>
            <a:r>
              <a:rPr lang="en-US" sz="1400" dirty="0" smtClean="0">
                <a:solidFill>
                  <a:srgbClr val="FFC000"/>
                </a:solidFill>
                <a:latin typeface="+mn-lt"/>
              </a:rPr>
              <a:t>H</a:t>
            </a:r>
            <a:r>
              <a:rPr lang="en-US" sz="1400" baseline="-25000" dirty="0" smtClean="0">
                <a:solidFill>
                  <a:srgbClr val="FFC000"/>
                </a:solidFill>
                <a:latin typeface="+mn-lt"/>
              </a:rPr>
              <a:t>4</a:t>
            </a:r>
            <a:r>
              <a:rPr lang="en-US" sz="1400" dirty="0" smtClean="0">
                <a:solidFill>
                  <a:srgbClr val="FFC000"/>
                </a:solidFill>
                <a:latin typeface="+mn-lt"/>
              </a:rPr>
              <a:t>B(OH)</a:t>
            </a:r>
            <a:r>
              <a:rPr lang="en-US" sz="1400" baseline="-25000" dirty="0" smtClean="0">
                <a:solidFill>
                  <a:srgbClr val="FFC000"/>
                </a:solidFill>
                <a:latin typeface="+mn-lt"/>
              </a:rPr>
              <a:t>2</a:t>
            </a:r>
            <a:r>
              <a:rPr lang="en-US" sz="1400" dirty="0" smtClean="0">
                <a:solidFill>
                  <a:srgbClr val="FFC000"/>
                </a:solidFill>
                <a:latin typeface="+mn-lt"/>
              </a:rPr>
              <a:t> where R</a:t>
            </a:r>
            <a:r>
              <a:rPr lang="en-US" sz="1400" baseline="-25000" dirty="0" smtClean="0">
                <a:solidFill>
                  <a:srgbClr val="FFC000"/>
                </a:solidFill>
                <a:latin typeface="+mn-lt"/>
              </a:rPr>
              <a:t>1</a:t>
            </a:r>
            <a:r>
              <a:rPr lang="en-US" sz="1400" dirty="0" smtClean="0">
                <a:solidFill>
                  <a:srgbClr val="FFC000"/>
                </a:solidFill>
                <a:latin typeface="+mn-lt"/>
              </a:rPr>
              <a:t> = H, </a:t>
            </a:r>
            <a:r>
              <a:rPr lang="en-US" sz="1400" dirty="0" err="1" smtClean="0">
                <a:solidFill>
                  <a:srgbClr val="FFC000"/>
                </a:solidFill>
                <a:latin typeface="+mn-lt"/>
              </a:rPr>
              <a:t>OMe</a:t>
            </a:r>
            <a:r>
              <a:rPr lang="en-US" sz="1400" dirty="0" smtClean="0">
                <a:solidFill>
                  <a:srgbClr val="FFC000"/>
                </a:solidFill>
                <a:latin typeface="+mn-lt"/>
              </a:rPr>
              <a:t>, </a:t>
            </a:r>
            <a:r>
              <a:rPr lang="en-US" sz="1400" dirty="0" err="1" smtClean="0">
                <a:solidFill>
                  <a:srgbClr val="FFC000"/>
                </a:solidFill>
                <a:latin typeface="+mn-lt"/>
              </a:rPr>
              <a:t>Cl</a:t>
            </a:r>
            <a:r>
              <a:rPr lang="en-US" sz="1400" dirty="0" smtClean="0">
                <a:solidFill>
                  <a:srgbClr val="FFC000"/>
                </a:solidFill>
                <a:latin typeface="+mn-lt"/>
              </a:rPr>
              <a:t>, CF</a:t>
            </a:r>
            <a:r>
              <a:rPr lang="en-US" sz="1400" baseline="-25000" dirty="0" smtClean="0">
                <a:solidFill>
                  <a:srgbClr val="FFC000"/>
                </a:solidFill>
                <a:latin typeface="+mn-lt"/>
              </a:rPr>
              <a:t>3</a:t>
            </a:r>
            <a:r>
              <a:rPr lang="en-US" sz="1400" dirty="0" smtClean="0">
                <a:solidFill>
                  <a:srgbClr val="FFC000"/>
                </a:solidFill>
                <a:latin typeface="+mn-lt"/>
              </a:rPr>
              <a:t>, Br, C</a:t>
            </a:r>
            <a:r>
              <a:rPr lang="en-US" sz="1400" dirty="0" smtClean="0">
                <a:solidFill>
                  <a:srgbClr val="FFC000"/>
                </a:solidFill>
                <a:latin typeface="+mn-lt"/>
                <a:sym typeface="Symbol"/>
              </a:rPr>
              <a:t></a:t>
            </a:r>
            <a:r>
              <a:rPr lang="en-US" sz="1400" dirty="0" smtClean="0">
                <a:solidFill>
                  <a:srgbClr val="FFC000"/>
                </a:solidFill>
                <a:latin typeface="+mn-lt"/>
              </a:rPr>
              <a:t>CH.   The 1,4-diaryl tetrazol-5-ones substituted with </a:t>
            </a:r>
            <a:r>
              <a:rPr lang="en-US" sz="1400" dirty="0" err="1" smtClean="0">
                <a:solidFill>
                  <a:srgbClr val="FFC000"/>
                </a:solidFill>
                <a:latin typeface="+mn-lt"/>
              </a:rPr>
              <a:t>OMe</a:t>
            </a:r>
            <a:r>
              <a:rPr lang="en-US" sz="1400" dirty="0" smtClean="0">
                <a:solidFill>
                  <a:srgbClr val="FFC000"/>
                </a:solidFill>
                <a:latin typeface="+mn-lt"/>
              </a:rPr>
              <a:t>, </a:t>
            </a:r>
            <a:r>
              <a:rPr lang="en-US" sz="1400" dirty="0" err="1" smtClean="0">
                <a:solidFill>
                  <a:srgbClr val="FFC000"/>
                </a:solidFill>
                <a:latin typeface="+mn-lt"/>
              </a:rPr>
              <a:t>Cl</a:t>
            </a:r>
            <a:r>
              <a:rPr lang="en-US" sz="1400" dirty="0" smtClean="0">
                <a:solidFill>
                  <a:srgbClr val="FFC000"/>
                </a:solidFill>
                <a:latin typeface="+mn-lt"/>
              </a:rPr>
              <a:t>, CF</a:t>
            </a:r>
            <a:r>
              <a:rPr lang="en-US" sz="1400" baseline="-25000" dirty="0" smtClean="0">
                <a:solidFill>
                  <a:srgbClr val="FFC000"/>
                </a:solidFill>
                <a:latin typeface="+mn-lt"/>
              </a:rPr>
              <a:t>3</a:t>
            </a:r>
            <a:r>
              <a:rPr lang="en-US" sz="1400" dirty="0" smtClean="0">
                <a:solidFill>
                  <a:srgbClr val="FFC000"/>
                </a:solidFill>
                <a:latin typeface="+mn-lt"/>
              </a:rPr>
              <a:t>, Br underwent </a:t>
            </a:r>
            <a:r>
              <a:rPr lang="en-US" sz="1400" dirty="0" err="1" smtClean="0">
                <a:solidFill>
                  <a:srgbClr val="FFC000"/>
                </a:solidFill>
                <a:latin typeface="+mn-lt"/>
              </a:rPr>
              <a:t>thionation</a:t>
            </a:r>
            <a:r>
              <a:rPr lang="en-US" sz="1400" dirty="0" smtClean="0">
                <a:solidFill>
                  <a:srgbClr val="FFC000"/>
                </a:solidFill>
                <a:latin typeface="+mn-lt"/>
              </a:rPr>
              <a:t> with </a:t>
            </a:r>
            <a:r>
              <a:rPr lang="en-US" sz="1400" dirty="0" err="1" smtClean="0">
                <a:solidFill>
                  <a:srgbClr val="FFC000"/>
                </a:solidFill>
                <a:latin typeface="+mn-lt"/>
              </a:rPr>
              <a:t>Lawesson’s</a:t>
            </a:r>
            <a:r>
              <a:rPr lang="en-US" sz="1400" dirty="0" smtClean="0">
                <a:solidFill>
                  <a:srgbClr val="FFC000"/>
                </a:solidFill>
                <a:latin typeface="+mn-lt"/>
              </a:rPr>
              <a:t> reagent to yield the corresponding 5-</a:t>
            </a:r>
            <a:r>
              <a:rPr lang="en-US" sz="1400" i="1" dirty="0" smtClean="0">
                <a:solidFill>
                  <a:srgbClr val="FFC000"/>
                </a:solidFill>
                <a:latin typeface="+mn-lt"/>
              </a:rPr>
              <a:t>thio</a:t>
            </a:r>
            <a:r>
              <a:rPr lang="en-US" sz="1400" dirty="0" smtClean="0">
                <a:solidFill>
                  <a:srgbClr val="FFC000"/>
                </a:solidFill>
                <a:latin typeface="+mn-lt"/>
              </a:rPr>
              <a:t> </a:t>
            </a:r>
            <a:r>
              <a:rPr lang="en-US" sz="1400" dirty="0" smtClean="0">
                <a:solidFill>
                  <a:srgbClr val="FFC000"/>
                </a:solidFill>
                <a:latin typeface="+mn-lt"/>
              </a:rPr>
              <a:t>derivatives </a:t>
            </a:r>
            <a:r>
              <a:rPr lang="en-US" sz="1400" b="1" dirty="0" smtClean="0">
                <a:solidFill>
                  <a:srgbClr val="FFC000"/>
                </a:solidFill>
              </a:rPr>
              <a:t>2</a:t>
            </a:r>
            <a:r>
              <a:rPr lang="en-US" sz="1400" b="1" dirty="0" smtClean="0">
                <a:solidFill>
                  <a:srgbClr val="FFC000"/>
                </a:solidFill>
              </a:rPr>
              <a:t>b</a:t>
            </a:r>
            <a:r>
              <a:rPr lang="en-US" sz="1400" dirty="0" smtClean="0">
                <a:solidFill>
                  <a:srgbClr val="FFC000"/>
                </a:solidFill>
              </a:rPr>
              <a:t> </a:t>
            </a:r>
            <a:r>
              <a:rPr lang="en-US" sz="1400" dirty="0" smtClean="0">
                <a:solidFill>
                  <a:srgbClr val="FFC000"/>
                </a:solidFill>
              </a:rPr>
              <a:t>- </a:t>
            </a:r>
            <a:r>
              <a:rPr lang="en-US" sz="1400" dirty="0" smtClean="0">
                <a:solidFill>
                  <a:srgbClr val="FFC000"/>
                </a:solidFill>
              </a:rPr>
              <a:t>e</a:t>
            </a:r>
            <a:r>
              <a:rPr lang="en-US" sz="1400" dirty="0" smtClean="0">
                <a:solidFill>
                  <a:srgbClr val="FFC000"/>
                </a:solidFill>
                <a:latin typeface="+mn-lt"/>
              </a:rPr>
              <a:t>.  </a:t>
            </a:r>
            <a:r>
              <a:rPr lang="en-US" sz="1400" dirty="0" smtClean="0">
                <a:solidFill>
                  <a:srgbClr val="FFC000"/>
                </a:solidFill>
                <a:latin typeface="+mn-lt"/>
              </a:rPr>
              <a:t>The 1-(2-bromophenyl)-4-phenyl-1</a:t>
            </a:r>
            <a:r>
              <a:rPr lang="en-US" sz="1400" i="1" dirty="0" smtClean="0">
                <a:solidFill>
                  <a:srgbClr val="FFC000"/>
                </a:solidFill>
                <a:latin typeface="+mn-lt"/>
              </a:rPr>
              <a:t>H</a:t>
            </a:r>
            <a:r>
              <a:rPr lang="en-US" sz="1400" dirty="0" smtClean="0">
                <a:solidFill>
                  <a:srgbClr val="FFC000"/>
                </a:solidFill>
                <a:latin typeface="+mn-lt"/>
              </a:rPr>
              <a:t>-tetrazole-5(4</a:t>
            </a:r>
            <a:r>
              <a:rPr lang="en-US" sz="1400" i="1" dirty="0" smtClean="0">
                <a:solidFill>
                  <a:srgbClr val="FFC000"/>
                </a:solidFill>
                <a:latin typeface="+mn-lt"/>
              </a:rPr>
              <a:t>H</a:t>
            </a:r>
            <a:r>
              <a:rPr lang="en-US" sz="1400" dirty="0" smtClean="0">
                <a:solidFill>
                  <a:srgbClr val="FFC000"/>
                </a:solidFill>
                <a:latin typeface="+mn-lt"/>
              </a:rPr>
              <a:t>)-</a:t>
            </a:r>
            <a:r>
              <a:rPr lang="en-US" sz="1400" dirty="0" err="1" smtClean="0">
                <a:solidFill>
                  <a:srgbClr val="FFC000"/>
                </a:solidFill>
                <a:latin typeface="+mn-lt"/>
              </a:rPr>
              <a:t>thione</a:t>
            </a:r>
            <a:r>
              <a:rPr lang="en-US" sz="1400" dirty="0" smtClean="0">
                <a:solidFill>
                  <a:srgbClr val="FFC000"/>
                </a:solidFill>
                <a:latin typeface="+mn-lt"/>
              </a:rPr>
              <a:t> </a:t>
            </a:r>
            <a:r>
              <a:rPr lang="en-US" sz="1400" b="1" dirty="0" smtClean="0">
                <a:solidFill>
                  <a:srgbClr val="FFC000"/>
                </a:solidFill>
                <a:latin typeface="+mn-lt"/>
              </a:rPr>
              <a:t> </a:t>
            </a:r>
            <a:r>
              <a:rPr lang="en-US" sz="1400" dirty="0" smtClean="0">
                <a:solidFill>
                  <a:srgbClr val="FFC000"/>
                </a:solidFill>
                <a:latin typeface="+mn-lt"/>
              </a:rPr>
              <a:t>(</a:t>
            </a:r>
            <a:r>
              <a:rPr lang="en-US" sz="1400" b="1" dirty="0" smtClean="0">
                <a:solidFill>
                  <a:srgbClr val="FFC000"/>
                </a:solidFill>
                <a:latin typeface="+mn-lt"/>
              </a:rPr>
              <a:t>2e</a:t>
            </a:r>
            <a:r>
              <a:rPr lang="en-US" sz="1400" dirty="0" smtClean="0">
                <a:solidFill>
                  <a:srgbClr val="FFC000"/>
                </a:solidFill>
                <a:latin typeface="+mn-lt"/>
              </a:rPr>
              <a:t>)</a:t>
            </a:r>
            <a:r>
              <a:rPr lang="en-US" sz="1400" b="1" dirty="0" smtClean="0">
                <a:solidFill>
                  <a:srgbClr val="FFC000"/>
                </a:solidFill>
                <a:latin typeface="+mn-lt"/>
              </a:rPr>
              <a:t> </a:t>
            </a:r>
            <a:r>
              <a:rPr lang="en-US" sz="1400" dirty="0" smtClean="0">
                <a:solidFill>
                  <a:srgbClr val="FFC000"/>
                </a:solidFill>
                <a:latin typeface="+mn-lt"/>
              </a:rPr>
              <a:t>so </a:t>
            </a:r>
            <a:r>
              <a:rPr lang="en-US" sz="1400" dirty="0" smtClean="0">
                <a:solidFill>
                  <a:srgbClr val="FFC000"/>
                </a:solidFill>
                <a:latin typeface="+mn-lt"/>
              </a:rPr>
              <a:t>obtained was subjected to </a:t>
            </a:r>
            <a:r>
              <a:rPr lang="en-US" sz="1400" dirty="0" err="1" smtClean="0">
                <a:solidFill>
                  <a:srgbClr val="FFC000"/>
                </a:solidFill>
                <a:latin typeface="+mn-lt"/>
              </a:rPr>
              <a:t>lithiation</a:t>
            </a:r>
            <a:r>
              <a:rPr lang="en-US" sz="1400" dirty="0" smtClean="0">
                <a:solidFill>
                  <a:srgbClr val="FFC000"/>
                </a:solidFill>
                <a:latin typeface="+mn-lt"/>
              </a:rPr>
              <a:t>/</a:t>
            </a:r>
            <a:r>
              <a:rPr lang="en-US" sz="1400" dirty="0" err="1" smtClean="0">
                <a:solidFill>
                  <a:srgbClr val="FFC000"/>
                </a:solidFill>
                <a:latin typeface="+mn-lt"/>
              </a:rPr>
              <a:t>protonation</a:t>
            </a:r>
            <a:r>
              <a:rPr lang="en-US" sz="1400" dirty="0" smtClean="0">
                <a:solidFill>
                  <a:srgbClr val="FFC000"/>
                </a:solidFill>
                <a:latin typeface="+mn-lt"/>
              </a:rPr>
              <a:t> and </a:t>
            </a:r>
            <a:r>
              <a:rPr lang="en-US" sz="1400" dirty="0" err="1" smtClean="0">
                <a:solidFill>
                  <a:srgbClr val="FFC000"/>
                </a:solidFill>
                <a:latin typeface="+mn-lt"/>
              </a:rPr>
              <a:t>Sonogashira</a:t>
            </a:r>
            <a:r>
              <a:rPr lang="en-US" sz="1400" dirty="0" smtClean="0">
                <a:solidFill>
                  <a:srgbClr val="FFC000"/>
                </a:solidFill>
                <a:latin typeface="+mn-lt"/>
              </a:rPr>
              <a:t> coupling to produce 1,4-diphenyl-1</a:t>
            </a:r>
            <a:r>
              <a:rPr lang="en-US" sz="1400" i="1" dirty="0" smtClean="0">
                <a:solidFill>
                  <a:srgbClr val="FFC000"/>
                </a:solidFill>
                <a:latin typeface="+mn-lt"/>
              </a:rPr>
              <a:t>H</a:t>
            </a:r>
            <a:r>
              <a:rPr lang="en-US" sz="1400" dirty="0" smtClean="0">
                <a:solidFill>
                  <a:srgbClr val="FFC000"/>
                </a:solidFill>
                <a:latin typeface="+mn-lt"/>
              </a:rPr>
              <a:t>-tetrazole-5(4</a:t>
            </a:r>
            <a:r>
              <a:rPr lang="en-US" sz="1400" i="1" dirty="0" smtClean="0">
                <a:solidFill>
                  <a:srgbClr val="FFC000"/>
                </a:solidFill>
                <a:latin typeface="+mn-lt"/>
              </a:rPr>
              <a:t>H</a:t>
            </a:r>
            <a:r>
              <a:rPr lang="en-US" sz="1400" dirty="0" smtClean="0">
                <a:solidFill>
                  <a:srgbClr val="FFC000"/>
                </a:solidFill>
                <a:latin typeface="+mn-lt"/>
              </a:rPr>
              <a:t>)-</a:t>
            </a:r>
            <a:r>
              <a:rPr lang="en-US" sz="1400" dirty="0" err="1" smtClean="0">
                <a:solidFill>
                  <a:srgbClr val="FFC000"/>
                </a:solidFill>
                <a:latin typeface="+mn-lt"/>
              </a:rPr>
              <a:t>thione</a:t>
            </a:r>
            <a:r>
              <a:rPr lang="en-US" sz="1400" dirty="0" smtClean="0">
                <a:solidFill>
                  <a:srgbClr val="FFC000"/>
                </a:solidFill>
                <a:latin typeface="+mn-lt"/>
              </a:rPr>
              <a:t> </a:t>
            </a:r>
            <a:r>
              <a:rPr lang="en-US" sz="1400" b="1" dirty="0" smtClean="0">
                <a:solidFill>
                  <a:srgbClr val="FFC000"/>
                </a:solidFill>
                <a:latin typeface="+mn-lt"/>
              </a:rPr>
              <a:t>2a </a:t>
            </a:r>
            <a:r>
              <a:rPr lang="en-US" sz="1400" dirty="0" smtClean="0">
                <a:solidFill>
                  <a:srgbClr val="FFC000"/>
                </a:solidFill>
                <a:latin typeface="+mn-lt"/>
              </a:rPr>
              <a:t>and 1-(2-ethynylphenyl)-4-phenyl </a:t>
            </a:r>
            <a:r>
              <a:rPr lang="en-US" sz="1400" dirty="0" smtClean="0">
                <a:solidFill>
                  <a:srgbClr val="FFC000"/>
                </a:solidFill>
                <a:latin typeface="+mn-lt"/>
              </a:rPr>
              <a:t>tetrazole-5-thione </a:t>
            </a:r>
            <a:r>
              <a:rPr lang="en-US" sz="1400" b="1" dirty="0" smtClean="0">
                <a:solidFill>
                  <a:srgbClr val="FFC000"/>
                </a:solidFill>
                <a:latin typeface="+mn-lt"/>
              </a:rPr>
              <a:t>2f</a:t>
            </a:r>
            <a:r>
              <a:rPr lang="en-US" sz="1400" dirty="0" smtClean="0">
                <a:solidFill>
                  <a:srgbClr val="FFC000"/>
                </a:solidFill>
                <a:latin typeface="+mn-lt"/>
              </a:rPr>
              <a:t>, </a:t>
            </a:r>
            <a:r>
              <a:rPr lang="en-US" sz="1400" dirty="0" smtClean="0">
                <a:solidFill>
                  <a:srgbClr val="FFC000"/>
                </a:solidFill>
                <a:latin typeface="+mn-lt"/>
              </a:rPr>
              <a:t>respectively. </a:t>
            </a:r>
            <a:endParaRPr lang="en-US" sz="1400" dirty="0">
              <a:solidFill>
                <a:srgbClr val="FFC000"/>
              </a:solidFill>
              <a:latin typeface="+mn-lt"/>
              <a:cs typeface="Arial" pitchFamily="34" charset="0"/>
            </a:endParaRP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52425" y="1676400"/>
          <a:ext cx="3076575" cy="1609725"/>
        </p:xfrm>
        <a:graphic>
          <a:graphicData uri="http://schemas.openxmlformats.org/presentationml/2006/ole">
            <p:oleObj spid="_x0000_s1027" name="CS ChemDraw Drawing" r:id="rId4" imgW="2496065" imgH="1304049" progId="ChemDraw.Document.6.0">
              <p:embed/>
            </p:oleObj>
          </a:graphicData>
        </a:graphic>
      </p:graphicFrame>
      <p:sp>
        <p:nvSpPr>
          <p:cNvPr id="9" name="Rectangle 8"/>
          <p:cNvSpPr/>
          <p:nvPr/>
        </p:nvSpPr>
        <p:spPr>
          <a:xfrm>
            <a:off x="533400" y="5105400"/>
            <a:ext cx="792480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Analogous to our previous studies </a:t>
            </a:r>
            <a:r>
              <a:rPr lang="en-US" sz="1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on 1-methyl-4-phenyl-1H-tetrazole-5(4H)-</a:t>
            </a:r>
            <a:r>
              <a:rPr lang="en-US" sz="1400" dirty="0" err="1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thiones</a:t>
            </a:r>
            <a:r>
              <a:rPr lang="en-US" sz="1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, the photolysis </a:t>
            </a:r>
            <a:r>
              <a:rPr lang="en-US" sz="1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of 1,4-diaryl </a:t>
            </a:r>
            <a:r>
              <a:rPr lang="en-US" sz="1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tetrazol-5-thiones </a:t>
            </a:r>
            <a:r>
              <a:rPr lang="en-US" sz="14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2a </a:t>
            </a:r>
            <a:r>
              <a:rPr lang="en-US" sz="1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and </a:t>
            </a:r>
            <a:r>
              <a:rPr lang="en-US" sz="14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2f </a:t>
            </a:r>
            <a:r>
              <a:rPr lang="en-US" sz="1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result in the formation of </a:t>
            </a:r>
            <a:r>
              <a:rPr lang="en-US" sz="1400" dirty="0" err="1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carbodiimides</a:t>
            </a:r>
            <a:r>
              <a:rPr lang="en-US" sz="1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as the major photoproduct with the elimination of </a:t>
            </a:r>
            <a:r>
              <a:rPr lang="en-US" sz="1400" dirty="0" err="1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dinitrogen</a:t>
            </a:r>
            <a:r>
              <a:rPr lang="en-US" sz="1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and sulfur.  Under triplet sensitization, the </a:t>
            </a:r>
            <a:r>
              <a:rPr lang="en-US" sz="1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presence of an </a:t>
            </a:r>
            <a:r>
              <a:rPr lang="en-US" sz="1400" dirty="0" err="1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ethyne</a:t>
            </a:r>
            <a:r>
              <a:rPr lang="en-US" sz="1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moiety </a:t>
            </a:r>
            <a:r>
              <a:rPr lang="en-US" sz="1400" i="1" dirty="0" err="1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ortho</a:t>
            </a:r>
            <a:r>
              <a:rPr lang="en-US" sz="1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to a </a:t>
            </a:r>
            <a:r>
              <a:rPr lang="en-US" sz="1400" dirty="0" err="1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tetrazolethione</a:t>
            </a:r>
            <a:r>
              <a:rPr lang="en-US" sz="1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ring in 1-(2-ethynylphenyl)-4-phenyl-1</a:t>
            </a:r>
            <a:r>
              <a:rPr lang="en-US" sz="14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en-US" sz="1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-tetrazole-5(4</a:t>
            </a:r>
            <a:r>
              <a:rPr lang="en-US" sz="14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en-US" sz="1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)-</a:t>
            </a:r>
            <a:r>
              <a:rPr lang="en-US" sz="1400" dirty="0" err="1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thiones</a:t>
            </a:r>
            <a:r>
              <a:rPr lang="en-US" sz="1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allows </a:t>
            </a:r>
            <a:r>
              <a:rPr lang="en-US" sz="1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lang="en-US" sz="1400" dirty="0" err="1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photochemically</a:t>
            </a:r>
            <a:r>
              <a:rPr lang="en-US" sz="1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generated </a:t>
            </a:r>
            <a:r>
              <a:rPr lang="en-US" sz="1400" dirty="0" err="1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carbodiimides</a:t>
            </a:r>
            <a:r>
              <a:rPr lang="en-US" sz="1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to further engage in a </a:t>
            </a:r>
            <a:r>
              <a:rPr lang="en-US" sz="1400" dirty="0" err="1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Schmittel</a:t>
            </a:r>
            <a:r>
              <a:rPr lang="en-US" sz="1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reaction with itself to form the </a:t>
            </a:r>
            <a:r>
              <a:rPr lang="en-US" sz="1400" dirty="0" err="1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indoloquinolines</a:t>
            </a:r>
            <a:r>
              <a:rPr lang="en-US" sz="1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.   Future studies will be focused on investigating the </a:t>
            </a:r>
            <a:r>
              <a:rPr lang="en-US" sz="1400" dirty="0" err="1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photochemist</a:t>
            </a:r>
            <a:r>
              <a:rPr lang="en-US" sz="1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ry</a:t>
            </a:r>
            <a:r>
              <a:rPr lang="en-US" sz="1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of the derivatives </a:t>
            </a:r>
            <a:r>
              <a:rPr lang="en-US" sz="14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2b </a:t>
            </a:r>
            <a:r>
              <a:rPr lang="en-US" sz="1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to </a:t>
            </a:r>
            <a:r>
              <a:rPr lang="en-US" sz="14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2e</a:t>
            </a:r>
            <a:r>
              <a:rPr lang="en-US" sz="1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.   </a:t>
            </a:r>
            <a:endParaRPr lang="en-US" sz="1400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838200" y="3810000"/>
          <a:ext cx="7387381" cy="1219200"/>
        </p:xfrm>
        <a:graphic>
          <a:graphicData uri="http://schemas.openxmlformats.org/presentationml/2006/ole">
            <p:oleObj spid="_x0000_s1031" name="CS ChemDraw Drawing" r:id="rId5" imgW="6011905" imgH="991667" progId="ChemDraw.Document.6.0">
              <p:embed/>
            </p:oleObj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17671</TotalTime>
  <Words>219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Default Design</vt:lpstr>
      <vt:lpstr>CS ChemDraw Drawing</vt:lpstr>
      <vt:lpstr>Slide 1</vt:lpstr>
    </vt:vector>
  </TitlesOfParts>
  <Company> KSU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Sundeep Rayat</dc:creator>
  <cp:lastModifiedBy>KSU</cp:lastModifiedBy>
  <cp:revision>707</cp:revision>
  <dcterms:created xsi:type="dcterms:W3CDTF">2007-02-15T20:32:38Z</dcterms:created>
  <dcterms:modified xsi:type="dcterms:W3CDTF">2010-09-26T01:35:36Z</dcterms:modified>
</cp:coreProperties>
</file>