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3CAFA-B0A5-410B-AC40-B97A7D82E3F7}" type="datetimeFigureOut">
              <a:rPr lang="en-CA" smtClean="0"/>
              <a:pPr/>
              <a:t>22/09/2010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523-573F-4DB0-8F43-936B29EB94F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3CAFA-B0A5-410B-AC40-B97A7D82E3F7}" type="datetimeFigureOut">
              <a:rPr lang="en-CA" smtClean="0"/>
              <a:pPr/>
              <a:t>22/09/2010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523-573F-4DB0-8F43-936B29EB94F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3CAFA-B0A5-410B-AC40-B97A7D82E3F7}" type="datetimeFigureOut">
              <a:rPr lang="en-CA" smtClean="0"/>
              <a:pPr/>
              <a:t>22/09/2010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523-573F-4DB0-8F43-936B29EB94F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3CAFA-B0A5-410B-AC40-B97A7D82E3F7}" type="datetimeFigureOut">
              <a:rPr lang="en-CA" smtClean="0"/>
              <a:pPr/>
              <a:t>22/09/2010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523-573F-4DB0-8F43-936B29EB94F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3CAFA-B0A5-410B-AC40-B97A7D82E3F7}" type="datetimeFigureOut">
              <a:rPr lang="en-CA" smtClean="0"/>
              <a:pPr/>
              <a:t>22/09/2010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523-573F-4DB0-8F43-936B29EB94F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3CAFA-B0A5-410B-AC40-B97A7D82E3F7}" type="datetimeFigureOut">
              <a:rPr lang="en-CA" smtClean="0"/>
              <a:pPr/>
              <a:t>22/09/2010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523-573F-4DB0-8F43-936B29EB94F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3CAFA-B0A5-410B-AC40-B97A7D82E3F7}" type="datetimeFigureOut">
              <a:rPr lang="en-CA" smtClean="0"/>
              <a:pPr/>
              <a:t>22/09/2010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523-573F-4DB0-8F43-936B29EB94F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3CAFA-B0A5-410B-AC40-B97A7D82E3F7}" type="datetimeFigureOut">
              <a:rPr lang="en-CA" smtClean="0"/>
              <a:pPr/>
              <a:t>22/09/2010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523-573F-4DB0-8F43-936B29EB94F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3CAFA-B0A5-410B-AC40-B97A7D82E3F7}" type="datetimeFigureOut">
              <a:rPr lang="en-CA" smtClean="0"/>
              <a:pPr/>
              <a:t>22/09/2010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523-573F-4DB0-8F43-936B29EB94F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3CAFA-B0A5-410B-AC40-B97A7D82E3F7}" type="datetimeFigureOut">
              <a:rPr lang="en-CA" smtClean="0"/>
              <a:pPr/>
              <a:t>22/09/2010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523-573F-4DB0-8F43-936B29EB94F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3CAFA-B0A5-410B-AC40-B97A7D82E3F7}" type="datetimeFigureOut">
              <a:rPr lang="en-CA" smtClean="0"/>
              <a:pPr/>
              <a:t>22/09/2010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523-573F-4DB0-8F43-936B29EB94F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3CAFA-B0A5-410B-AC40-B97A7D82E3F7}" type="datetimeFigureOut">
              <a:rPr lang="en-CA" smtClean="0"/>
              <a:pPr/>
              <a:t>22/09/2010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0B523-573F-4DB0-8F43-936B29EB94FF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tiff"/><Relationship Id="rId3" Type="http://schemas.openxmlformats.org/officeDocument/2006/relationships/image" Target="../media/image2.png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Copper Zwitterions for the Generation of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Hydrogen</a:t>
            </a:r>
            <a:b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</a:br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Stephen A. Westcott, Mount Allison University</a:t>
            </a:r>
            <a:endParaRPr lang="en-CA" sz="1800" dirty="0">
              <a:solidFill>
                <a:schemeClr val="accent3">
                  <a:lumMod val="50000"/>
                </a:schemeClr>
              </a:solidFill>
              <a:latin typeface="Berylium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8136904" cy="1944216"/>
          </a:xfrm>
        </p:spPr>
        <p:txBody>
          <a:bodyPr>
            <a:noAutofit/>
          </a:bodyPr>
          <a:lstStyle/>
          <a:p>
            <a:pPr algn="just"/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We have begun to develop novel </a:t>
            </a:r>
            <a:r>
              <a:rPr lang="en-US" sz="1600" b="1" dirty="0" err="1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zwitterionic</a:t>
            </a:r>
            <a:r>
              <a:rPr lang="en-US" sz="1600" b="1" dirty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 copper complexes containing unique </a:t>
            </a:r>
            <a:r>
              <a:rPr lang="en-US" sz="1600" b="1" dirty="0" err="1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arylspiroboronate</a:t>
            </a:r>
            <a:r>
              <a:rPr lang="en-US" sz="1600" b="1" dirty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 ester </a:t>
            </a:r>
            <a:r>
              <a:rPr lang="en-US" sz="1600" b="1" dirty="0" err="1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ligands</a:t>
            </a:r>
            <a:r>
              <a:rPr lang="en-US" sz="1600" b="1" dirty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 for their potential to act as catalysts for the dehydrogenation of ammonia-</a:t>
            </a:r>
            <a:r>
              <a:rPr lang="en-US" sz="1600" b="1" dirty="0" err="1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borane</a:t>
            </a:r>
            <a:r>
              <a:rPr lang="en-US" sz="1600" b="1" dirty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. </a:t>
            </a:r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Initial work with a bulky </a:t>
            </a:r>
            <a:r>
              <a:rPr lang="en-US" sz="1600" b="1" dirty="0" err="1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spiroboronate</a:t>
            </a:r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 ester derived from 3,5-di-tert-butylcatechol shows that the formation of cationic species are favored. We are presenting looking at using other </a:t>
            </a:r>
            <a:r>
              <a:rPr lang="en-US" sz="1600" b="1" dirty="0" err="1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catechol</a:t>
            </a:r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 </a:t>
            </a:r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derivatives as </a:t>
            </a:r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well as </a:t>
            </a:r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other </a:t>
            </a:r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metal complexes for their catalytic ability.  Preliminary work has shown that a novel iridium </a:t>
            </a:r>
            <a:r>
              <a:rPr lang="en-US" sz="1600" b="1" dirty="0" err="1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arylspiroboronate</a:t>
            </a:r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 ester complex can be used as a </a:t>
            </a:r>
            <a:r>
              <a:rPr lang="en-US" sz="1600" b="1" dirty="0" err="1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precatalyst</a:t>
            </a:r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 for the addition of </a:t>
            </a:r>
            <a:r>
              <a:rPr lang="en-US" sz="1600" b="1" dirty="0" err="1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pinacolborane</a:t>
            </a:r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 to vinyl arenes.</a:t>
            </a:r>
            <a:r>
              <a:rPr lang="en-US" sz="1600" b="1" baseline="30000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1 </a:t>
            </a:r>
            <a:endParaRPr lang="en-CA" sz="1600" b="1" baseline="30000" dirty="0">
              <a:solidFill>
                <a:schemeClr val="accent3">
                  <a:lumMod val="50000"/>
                </a:schemeClr>
              </a:solidFill>
              <a:latin typeface="Berylium" pitchFamily="2" charset="0"/>
            </a:endParaRPr>
          </a:p>
        </p:txBody>
      </p:sp>
      <p:pic>
        <p:nvPicPr>
          <p:cNvPr id="5" name="Picture 4" descr="product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72200" y="3429000"/>
            <a:ext cx="1229992" cy="2314160"/>
          </a:xfrm>
          <a:prstGeom prst="rect">
            <a:avLst/>
          </a:prstGeom>
        </p:spPr>
      </p:pic>
      <p:pic>
        <p:nvPicPr>
          <p:cNvPr id="6" name="Picture 5" descr="a (908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60432" y="548680"/>
            <a:ext cx="511003" cy="648072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67544" y="1412776"/>
            <a:ext cx="8064896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411760" y="429309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 smtClean="0"/>
              <a:t>+</a:t>
            </a:r>
            <a:endParaRPr lang="en-CA" dirty="0"/>
          </a:p>
        </p:txBody>
      </p:sp>
      <p:pic>
        <p:nvPicPr>
          <p:cNvPr id="15" name="Picture 14" descr="sm1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59632" y="3573016"/>
            <a:ext cx="1094473" cy="18002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187624" y="5445224"/>
            <a:ext cx="14222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4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R = </a:t>
            </a:r>
            <a:r>
              <a:rPr lang="en-CA" sz="1400" b="1" dirty="0" err="1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OMe</a:t>
            </a:r>
            <a:r>
              <a:rPr lang="en-CA" sz="14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, F, </a:t>
            </a:r>
            <a:r>
              <a:rPr lang="en-CA" sz="1400" b="1" dirty="0" err="1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Bpin</a:t>
            </a:r>
            <a:endParaRPr lang="en-CA" sz="1400" b="1" dirty="0">
              <a:solidFill>
                <a:schemeClr val="accent3">
                  <a:lumMod val="50000"/>
                </a:schemeClr>
              </a:solidFill>
              <a:latin typeface="Berylium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75856" y="5445224"/>
            <a:ext cx="64312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400" b="1" dirty="0" err="1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HBpin</a:t>
            </a:r>
            <a:endParaRPr lang="en-CA" sz="1400" b="1" dirty="0">
              <a:solidFill>
                <a:schemeClr val="accent3">
                  <a:lumMod val="50000"/>
                </a:schemeClr>
              </a:solidFill>
              <a:latin typeface="Berylium" pitchFamily="2" charset="0"/>
            </a:endParaRPr>
          </a:p>
        </p:txBody>
      </p:sp>
      <p:pic>
        <p:nvPicPr>
          <p:cNvPr id="18" name="Picture 17" descr="sm2.bmp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915816" y="3717032"/>
            <a:ext cx="1425326" cy="1340413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4860032" y="4077072"/>
            <a:ext cx="12568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4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5 mol% catalyst</a:t>
            </a:r>
            <a:endParaRPr lang="en-CA" sz="1400" b="1" dirty="0">
              <a:solidFill>
                <a:schemeClr val="accent3">
                  <a:lumMod val="50000"/>
                </a:schemeClr>
              </a:solidFill>
              <a:latin typeface="Berylium" pitchFamily="2" charset="0"/>
            </a:endParaRP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644008" y="4365104"/>
          <a:ext cx="1589087" cy="150813"/>
        </p:xfrm>
        <a:graphic>
          <a:graphicData uri="http://schemas.openxmlformats.org/presentationml/2006/ole">
            <p:oleObj spid="_x0000_s1030" name="CS ChemDraw Drawing" r:id="rId7" imgW="1589393" imgH="150391" progId="ChemDraw.Document.6.0">
              <p:embed/>
            </p:oleObj>
          </a:graphicData>
        </a:graphic>
      </p:graphicFrame>
      <p:pic>
        <p:nvPicPr>
          <p:cNvPr id="21" name="Picture 20" descr="Graphic1.t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644008" y="4581128"/>
            <a:ext cx="1560506" cy="1224136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</p:pic>
      <p:sp>
        <p:nvSpPr>
          <p:cNvPr id="22" name="Rectangle 21"/>
          <p:cNvSpPr/>
          <p:nvPr/>
        </p:nvSpPr>
        <p:spPr>
          <a:xfrm>
            <a:off x="1403648" y="6093296"/>
            <a:ext cx="6190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200" b="1" dirty="0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1. ‘Catalytic </a:t>
            </a:r>
            <a:r>
              <a:rPr lang="en-US" sz="1200" b="1" dirty="0" err="1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hydroboration</a:t>
            </a:r>
            <a:r>
              <a:rPr lang="en-US" sz="1200" b="1" dirty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 of </a:t>
            </a:r>
            <a:r>
              <a:rPr lang="en-US" sz="1200" b="1" dirty="0" err="1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vinylarenes</a:t>
            </a:r>
            <a:r>
              <a:rPr lang="en-US" sz="1200" b="1" dirty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 using a </a:t>
            </a:r>
            <a:r>
              <a:rPr lang="en-US" sz="1200" b="1" dirty="0" err="1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zwitterionic</a:t>
            </a:r>
            <a:r>
              <a:rPr lang="en-US" sz="1200" b="1" dirty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 </a:t>
            </a:r>
            <a:r>
              <a:rPr lang="en-US" sz="1200" b="1" dirty="0" err="1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arylspiroboronate</a:t>
            </a:r>
            <a:r>
              <a:rPr lang="en-US" sz="1200" b="1" dirty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 ester iridium complex’ </a:t>
            </a:r>
            <a:endParaRPr lang="en-US" sz="1200" b="1" dirty="0" smtClean="0">
              <a:solidFill>
                <a:schemeClr val="accent3">
                  <a:lumMod val="50000"/>
                </a:schemeClr>
              </a:solidFill>
              <a:latin typeface="Berylium" pitchFamily="2" charset="0"/>
            </a:endParaRPr>
          </a:p>
          <a:p>
            <a:pPr lvl="0"/>
            <a:r>
              <a:rPr lang="en-US" sz="1200" b="1" u="sng" dirty="0" err="1" smtClean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Melanson</a:t>
            </a:r>
            <a:r>
              <a:rPr lang="en-US" sz="1200" b="1" u="sng" dirty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, J. A.</a:t>
            </a:r>
            <a:r>
              <a:rPr lang="en-US" sz="1200" b="1" dirty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; </a:t>
            </a:r>
            <a:r>
              <a:rPr lang="en-US" sz="1200" b="1" dirty="0" err="1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Vogels</a:t>
            </a:r>
            <a:r>
              <a:rPr lang="en-US" sz="1200" b="1" dirty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, C. M.; </a:t>
            </a:r>
            <a:r>
              <a:rPr lang="en-US" sz="1200" b="1" dirty="0" err="1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Decken</a:t>
            </a:r>
            <a:r>
              <a:rPr lang="en-US" sz="1200" b="1" dirty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, A.; Westcott, S. A.* </a:t>
            </a:r>
            <a:r>
              <a:rPr lang="en-US" sz="1200" b="1" i="1" dirty="0" err="1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Inorg</a:t>
            </a:r>
            <a:r>
              <a:rPr lang="en-US" sz="1200" b="1" i="1" dirty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. Chem. </a:t>
            </a:r>
            <a:r>
              <a:rPr lang="en-US" sz="1200" b="1" i="1" dirty="0" err="1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Commun</a:t>
            </a:r>
            <a:r>
              <a:rPr lang="en-US" sz="1200" b="1" i="1" dirty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.</a:t>
            </a:r>
            <a:r>
              <a:rPr lang="en-US" sz="1200" b="1" dirty="0">
                <a:solidFill>
                  <a:schemeClr val="accent3">
                    <a:lumMod val="50000"/>
                  </a:schemeClr>
                </a:solidFill>
                <a:latin typeface="Berylium" pitchFamily="2" charset="0"/>
              </a:rPr>
              <a:t> 2010 accepted.</a:t>
            </a:r>
            <a:endParaRPr lang="en-CA" sz="1200" b="1" dirty="0">
              <a:solidFill>
                <a:schemeClr val="accent3">
                  <a:lumMod val="50000"/>
                </a:schemeClr>
              </a:solidFill>
              <a:latin typeface="Berylium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158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CS ChemDraw Drawing</vt:lpstr>
      <vt:lpstr>Copper Zwitterions for the Generation of Hydrogen Stephen A. Westcott, Mount Allison University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Copper Zwitterions for the Generation of Hydrogen Stephen A. Westcott, Mount Allison University</dc:title>
  <dc:creator>Steve Westcott</dc:creator>
  <cp:lastModifiedBy>Steve Westcott</cp:lastModifiedBy>
  <cp:revision>14</cp:revision>
  <dcterms:created xsi:type="dcterms:W3CDTF">2010-09-22T16:32:09Z</dcterms:created>
  <dcterms:modified xsi:type="dcterms:W3CDTF">2010-09-22T19:26:33Z</dcterms:modified>
</cp:coreProperties>
</file>