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6600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69F212-274D-4535-91ED-5F6F2BCE3E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F15F7-45DF-49A6-9A78-9896A672F4C0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638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5C90F-E909-42CC-84EA-39558DD7A9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68500-24F3-4D82-85A9-105FF0FE9B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1EE21-B54B-4A0B-A784-B5E1BC8F5D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8C3A92E-0B43-4D79-8718-8998CAE54C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F6566-D9B4-46B2-908C-BF1B03638C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077D3-5D0E-41E2-882E-2033FACA24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ECD5C-972A-4254-8808-E26865F5A4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06023-D759-488E-BADE-ADF726FFB3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8EDE5-F4F4-4989-B23E-67DBB9AA5F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77194-65F6-4D29-AD56-34680CC8D4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A380F-5A36-4D6C-A4F3-B5AFBB5928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D9243-4CB3-442E-A0F6-3EF44B38D9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5F540F-8EA5-463C-ABCD-AEC736B5F0C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911225" y="990600"/>
            <a:ext cx="1169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K</a:t>
            </a:r>
            <a:r>
              <a:rPr lang="en-US" b="1" baseline="-25000">
                <a:solidFill>
                  <a:schemeClr val="bg1"/>
                </a:solidFill>
              </a:rPr>
              <a:t>2</a:t>
            </a:r>
            <a:r>
              <a:rPr lang="en-US" b="1">
                <a:solidFill>
                  <a:schemeClr val="bg1"/>
                </a:solidFill>
              </a:rPr>
              <a:t> Phase</a:t>
            </a: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3417888" y="1004888"/>
            <a:ext cx="1169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K</a:t>
            </a:r>
            <a:r>
              <a:rPr lang="en-US" b="1" baseline="-25000">
                <a:solidFill>
                  <a:schemeClr val="bg1"/>
                </a:solidFill>
              </a:rPr>
              <a:t>3</a:t>
            </a:r>
            <a:r>
              <a:rPr lang="en-US" b="1">
                <a:solidFill>
                  <a:schemeClr val="bg1"/>
                </a:solidFill>
              </a:rPr>
              <a:t> Phase</a:t>
            </a: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5934075" y="1004888"/>
            <a:ext cx="1169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K</a:t>
            </a:r>
            <a:r>
              <a:rPr lang="en-US" b="1" baseline="-25000">
                <a:solidFill>
                  <a:schemeClr val="bg1"/>
                </a:solidFill>
              </a:rPr>
              <a:t>4</a:t>
            </a:r>
            <a:r>
              <a:rPr lang="en-US" b="1">
                <a:solidFill>
                  <a:schemeClr val="bg1"/>
                </a:solidFill>
              </a:rPr>
              <a:t> Phase</a:t>
            </a: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457200" y="120650"/>
            <a:ext cx="640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Design and Synthesis of Novel Pyrene Discotics and Their Investigation in Organic Photovoltaic Cells</a:t>
            </a:r>
          </a:p>
        </p:txBody>
      </p:sp>
      <p:sp>
        <p:nvSpPr>
          <p:cNvPr id="3136" name="Text Box 64"/>
          <p:cNvSpPr txBox="1">
            <a:spLocks noChangeArrowheads="1"/>
          </p:cNvSpPr>
          <p:nvPr/>
        </p:nvSpPr>
        <p:spPr bwMode="auto">
          <a:xfrm>
            <a:off x="2667000" y="6575425"/>
            <a:ext cx="43745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rgbClr val="993300"/>
                </a:solidFill>
              </a:rPr>
              <a:t>Soft Matter </a:t>
            </a:r>
            <a:r>
              <a:rPr lang="en-US" sz="1200" b="1" dirty="0" smtClean="0">
                <a:solidFill>
                  <a:srgbClr val="993300"/>
                </a:solidFill>
              </a:rPr>
              <a:t>2010</a:t>
            </a:r>
            <a:r>
              <a:rPr lang="en-US" sz="1200" dirty="0" smtClean="0">
                <a:solidFill>
                  <a:srgbClr val="993300"/>
                </a:solidFill>
              </a:rPr>
              <a:t>, </a:t>
            </a:r>
            <a:r>
              <a:rPr lang="en-US" sz="1200" i="1" dirty="0">
                <a:solidFill>
                  <a:srgbClr val="993300"/>
                </a:solidFill>
              </a:rPr>
              <a:t>6</a:t>
            </a:r>
            <a:r>
              <a:rPr lang="en-US" sz="1200" dirty="0" smtClean="0">
                <a:solidFill>
                  <a:srgbClr val="993300"/>
                </a:solidFill>
              </a:rPr>
              <a:t>, 100; </a:t>
            </a:r>
            <a:r>
              <a:rPr lang="en-US" sz="1200" i="1" dirty="0">
                <a:solidFill>
                  <a:srgbClr val="993300"/>
                </a:solidFill>
              </a:rPr>
              <a:t>J. Phys. Chem. </a:t>
            </a:r>
            <a:r>
              <a:rPr lang="en-US" sz="1200" i="1" dirty="0" smtClean="0">
                <a:solidFill>
                  <a:srgbClr val="993300"/>
                </a:solidFill>
              </a:rPr>
              <a:t>C </a:t>
            </a:r>
            <a:r>
              <a:rPr lang="en-US" sz="1200" b="1" dirty="0" smtClean="0">
                <a:solidFill>
                  <a:srgbClr val="993300"/>
                </a:solidFill>
              </a:rPr>
              <a:t>2010</a:t>
            </a:r>
            <a:r>
              <a:rPr lang="en-US" sz="1200" dirty="0" smtClean="0">
                <a:solidFill>
                  <a:srgbClr val="993300"/>
                </a:solidFill>
              </a:rPr>
              <a:t>,</a:t>
            </a:r>
            <a:r>
              <a:rPr lang="en-US" sz="1200" i="1" dirty="0" smtClean="0">
                <a:solidFill>
                  <a:srgbClr val="993300"/>
                </a:solidFill>
              </a:rPr>
              <a:t> 114</a:t>
            </a:r>
            <a:r>
              <a:rPr lang="en-US" sz="1200" dirty="0" smtClean="0">
                <a:solidFill>
                  <a:srgbClr val="993300"/>
                </a:solidFill>
              </a:rPr>
              <a:t>, 11252</a:t>
            </a:r>
            <a:r>
              <a:rPr lang="en-US" sz="1200" dirty="0" smtClean="0">
                <a:solidFill>
                  <a:srgbClr val="993300"/>
                </a:solidFill>
                <a:cs typeface="Times" charset="0"/>
              </a:rPr>
              <a:t>.</a:t>
            </a:r>
            <a:endParaRPr lang="en-US" sz="1200" dirty="0">
              <a:solidFill>
                <a:srgbClr val="993300"/>
              </a:solidFill>
            </a:endParaRPr>
          </a:p>
        </p:txBody>
      </p:sp>
      <p:pic>
        <p:nvPicPr>
          <p:cNvPr id="3137" name="Picture 65" descr="aub-logo"/>
          <p:cNvPicPr>
            <a:picLocks noChangeAspect="1" noChangeArrowheads="1"/>
          </p:cNvPicPr>
          <p:nvPr/>
        </p:nvPicPr>
        <p:blipFill>
          <a:blip r:embed="rId4"/>
          <a:srcRect t="22404" b="21587"/>
          <a:stretch>
            <a:fillRect/>
          </a:stretch>
        </p:blipFill>
        <p:spPr bwMode="auto">
          <a:xfrm>
            <a:off x="7019925" y="76200"/>
            <a:ext cx="2124075" cy="762000"/>
          </a:xfrm>
          <a:prstGeom prst="rect">
            <a:avLst/>
          </a:prstGeom>
          <a:noFill/>
        </p:spPr>
      </p:pic>
      <p:sp>
        <p:nvSpPr>
          <p:cNvPr id="3138" name="Text Box 66"/>
          <p:cNvSpPr txBox="1">
            <a:spLocks noChangeArrowheads="1"/>
          </p:cNvSpPr>
          <p:nvPr/>
        </p:nvSpPr>
        <p:spPr bwMode="auto">
          <a:xfrm>
            <a:off x="457200" y="762000"/>
            <a:ext cx="647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Bilal R. Kaafarani, Department of Chemistry, American University of Beirut, Beirut, Lebanon</a:t>
            </a:r>
          </a:p>
        </p:txBody>
      </p:sp>
      <p:graphicFrame>
        <p:nvGraphicFramePr>
          <p:cNvPr id="3155" name="Object 83"/>
          <p:cNvGraphicFramePr>
            <a:graphicFrameLocks noChangeAspect="1"/>
          </p:cNvGraphicFramePr>
          <p:nvPr/>
        </p:nvGraphicFramePr>
        <p:xfrm>
          <a:off x="201612" y="3505200"/>
          <a:ext cx="2541588" cy="1601788"/>
        </p:xfrm>
        <a:graphic>
          <a:graphicData uri="http://schemas.openxmlformats.org/presentationml/2006/ole">
            <p:oleObj spid="_x0000_s20482" name="CS ChemDraw Drawing" r:id="rId5" imgW="1651320" imgH="1039320" progId="ChemDraw.Document.6.0">
              <p:embed/>
            </p:oleObj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/>
          <a:srcRect l="5006" t="1741" r="1863" b="22815"/>
          <a:stretch>
            <a:fillRect/>
          </a:stretch>
        </p:blipFill>
        <p:spPr bwMode="auto">
          <a:xfrm>
            <a:off x="5257800" y="1066800"/>
            <a:ext cx="3810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 Box 50"/>
          <p:cNvSpPr txBox="1">
            <a:spLocks noChangeArrowheads="1"/>
          </p:cNvSpPr>
          <p:nvPr/>
        </p:nvSpPr>
        <p:spPr bwMode="auto">
          <a:xfrm>
            <a:off x="76200" y="5292804"/>
            <a:ext cx="3733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Films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deposited from </a:t>
            </a:r>
            <a:r>
              <a:rPr lang="en-US" sz="12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butylamine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-modified </a:t>
            </a:r>
            <a:r>
              <a:rPr lang="en-US" sz="12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graphene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sheets/TQPP-[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-Bu]</a:t>
            </a:r>
            <a:r>
              <a:rPr lang="en-US" sz="1200" baseline="-25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-[SC</a:t>
            </a:r>
            <a:r>
              <a:rPr lang="en-US" sz="1200" baseline="-25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6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H</a:t>
            </a:r>
            <a:r>
              <a:rPr lang="en-US" sz="1200" baseline="-25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13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]</a:t>
            </a:r>
            <a:r>
              <a:rPr lang="en-US" sz="1200" baseline="-25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4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blend showed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a photoelectrical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response higher than those prepared with neat molecule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or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GSs/TQPP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blend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21" name="Picture 20" descr="BAM_LIB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4495800"/>
            <a:ext cx="197510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DSC-PL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1066800"/>
            <a:ext cx="4724400" cy="2312365"/>
          </a:xfrm>
          <a:prstGeom prst="rect">
            <a:avLst/>
          </a:prstGeom>
        </p:spPr>
      </p:pic>
      <p:pic>
        <p:nvPicPr>
          <p:cNvPr id="22" name="Picture 21" descr="Phto_BAM_LIB_GF"/>
          <p:cNvPicPr/>
          <p:nvPr/>
        </p:nvPicPr>
        <p:blipFill>
          <a:blip r:embed="rId9"/>
          <a:srcRect l="3747" t="8250" r="9297"/>
          <a:stretch>
            <a:fillRect/>
          </a:stretch>
        </p:blipFill>
        <p:spPr bwMode="auto">
          <a:xfrm>
            <a:off x="3986784" y="4507992"/>
            <a:ext cx="2871216" cy="212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895600" y="3311604"/>
            <a:ext cx="2362201" cy="110799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1200" dirty="0" smtClean="0">
                <a:solidFill>
                  <a:srgbClr val="333399">
                    <a:lumMod val="50000"/>
                  </a:srgbClr>
                </a:solidFill>
              </a:rPr>
              <a:t> DSC, 1D WAXD, 2D WAXD, and PLM results of TQPP-[</a:t>
            </a:r>
            <a:r>
              <a:rPr lang="en-US" sz="1200" i="1" dirty="0" smtClean="0">
                <a:solidFill>
                  <a:srgbClr val="333399">
                    <a:lumMod val="50000"/>
                  </a:srgbClr>
                </a:solidFill>
              </a:rPr>
              <a:t>t</a:t>
            </a:r>
            <a:r>
              <a:rPr lang="en-US" sz="1200" dirty="0" smtClean="0">
                <a:solidFill>
                  <a:srgbClr val="333399">
                    <a:lumMod val="50000"/>
                  </a:srgbClr>
                </a:solidFill>
              </a:rPr>
              <a:t>-Bu]</a:t>
            </a:r>
            <a:r>
              <a:rPr lang="en-US" sz="1200" baseline="-25000" dirty="0" smtClean="0">
                <a:solidFill>
                  <a:srgbClr val="333399">
                    <a:lumMod val="50000"/>
                  </a:srgbClr>
                </a:solidFill>
              </a:rPr>
              <a:t>2</a:t>
            </a:r>
            <a:r>
              <a:rPr lang="en-US" sz="1200" dirty="0" smtClean="0">
                <a:solidFill>
                  <a:srgbClr val="333399">
                    <a:lumMod val="50000"/>
                  </a:srgbClr>
                </a:solidFill>
              </a:rPr>
              <a:t>-[OC</a:t>
            </a:r>
            <a:r>
              <a:rPr lang="en-US" sz="1200" baseline="-25000" dirty="0" smtClean="0">
                <a:solidFill>
                  <a:srgbClr val="333399">
                    <a:lumMod val="50000"/>
                  </a:srgbClr>
                </a:solidFill>
              </a:rPr>
              <a:t>10</a:t>
            </a:r>
            <a:r>
              <a:rPr lang="en-US" sz="1200" dirty="0" smtClean="0">
                <a:solidFill>
                  <a:srgbClr val="333399">
                    <a:lumMod val="50000"/>
                  </a:srgbClr>
                </a:solidFill>
              </a:rPr>
              <a:t>H</a:t>
            </a:r>
            <a:r>
              <a:rPr lang="en-US" sz="1200" baseline="-25000" dirty="0" smtClean="0">
                <a:solidFill>
                  <a:srgbClr val="333399">
                    <a:lumMod val="50000"/>
                  </a:srgbClr>
                </a:solidFill>
              </a:rPr>
              <a:t>21</a:t>
            </a:r>
            <a:r>
              <a:rPr lang="en-US" sz="1200" dirty="0" smtClean="0">
                <a:solidFill>
                  <a:srgbClr val="333399">
                    <a:lumMod val="50000"/>
                  </a:srgbClr>
                </a:solidFill>
              </a:rPr>
              <a:t>]</a:t>
            </a:r>
            <a:r>
              <a:rPr lang="en-US" sz="1200" baseline="-25000" dirty="0" smtClean="0">
                <a:solidFill>
                  <a:srgbClr val="333399">
                    <a:lumMod val="50000"/>
                  </a:srgbClr>
                </a:solidFill>
              </a:rPr>
              <a:t>4</a:t>
            </a:r>
            <a:r>
              <a:rPr lang="en-US" sz="1200" dirty="0" smtClean="0">
                <a:solidFill>
                  <a:srgbClr val="333399">
                    <a:lumMod val="50000"/>
                  </a:srgbClr>
                </a:solidFill>
              </a:rPr>
              <a:t> showed that this compound possesses a DLC phase.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113</Words>
  <Application>Microsoft Office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Default Design</vt:lpstr>
      <vt:lpstr>CS ChemDraw Drawing</vt:lpstr>
      <vt:lpstr>Slide 1</vt:lpstr>
    </vt:vector>
  </TitlesOfParts>
  <Company>AUB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Bilal Kaafarani</cp:lastModifiedBy>
  <cp:revision>40</cp:revision>
  <dcterms:created xsi:type="dcterms:W3CDTF">2009-08-25T19:57:17Z</dcterms:created>
  <dcterms:modified xsi:type="dcterms:W3CDTF">2010-09-24T09:18:35Z</dcterms:modified>
</cp:coreProperties>
</file>