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58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ts-harris\geos\home\ksurples\Hornbrook%20Research\Hornbrook-Ochoco%20geochem%20comapris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4"/>
          <c:order val="0"/>
          <c:tx>
            <c:v>Blue Gulch Mudstone</c:v>
          </c:tx>
          <c:spPr>
            <a:ln w="28575">
              <a:noFill/>
            </a:ln>
          </c:spPr>
          <c:xVal>
            <c:numRef>
              <c:f>'0307SUR'!$AC$29:$AC$35</c:f>
              <c:numCache>
                <c:formatCode>0\ </c:formatCode>
                <c:ptCount val="7"/>
                <c:pt idx="0">
                  <c:v>19</c:v>
                </c:pt>
                <c:pt idx="1">
                  <c:v>20</c:v>
                </c:pt>
                <c:pt idx="2">
                  <c:v>17</c:v>
                </c:pt>
                <c:pt idx="3">
                  <c:v>9</c:v>
                </c:pt>
                <c:pt idx="4">
                  <c:v>14</c:v>
                </c:pt>
                <c:pt idx="5">
                  <c:v>14</c:v>
                </c:pt>
                <c:pt idx="6">
                  <c:v>11</c:v>
                </c:pt>
              </c:numCache>
            </c:numRef>
          </c:xVal>
          <c:yVal>
            <c:numRef>
              <c:f>'0307SUR'!$AD$29:$AD$35</c:f>
              <c:numCache>
                <c:formatCode>0\ </c:formatCode>
                <c:ptCount val="7"/>
                <c:pt idx="0">
                  <c:v>196</c:v>
                </c:pt>
                <c:pt idx="1">
                  <c:v>188</c:v>
                </c:pt>
                <c:pt idx="2">
                  <c:v>173</c:v>
                </c:pt>
                <c:pt idx="3">
                  <c:v>80</c:v>
                </c:pt>
                <c:pt idx="4">
                  <c:v>120</c:v>
                </c:pt>
                <c:pt idx="5">
                  <c:v>126</c:v>
                </c:pt>
                <c:pt idx="6">
                  <c:v>111</c:v>
                </c:pt>
              </c:numCache>
            </c:numRef>
          </c:yVal>
        </c:ser>
        <c:ser>
          <c:idx val="3"/>
          <c:order val="1"/>
          <c:tx>
            <c:v>Rocky Gulch Sandstone</c:v>
          </c:tx>
          <c:spPr>
            <a:ln w="28575">
              <a:noFill/>
            </a:ln>
          </c:spPr>
          <c:xVal>
            <c:numRef>
              <c:f>'0307SUR'!$AC$24:$AC$28</c:f>
              <c:numCache>
                <c:formatCode>0\ </c:formatCode>
                <c:ptCount val="5"/>
                <c:pt idx="0">
                  <c:v>22</c:v>
                </c:pt>
                <c:pt idx="1">
                  <c:v>10</c:v>
                </c:pt>
                <c:pt idx="2">
                  <c:v>11</c:v>
                </c:pt>
                <c:pt idx="3">
                  <c:v>9</c:v>
                </c:pt>
                <c:pt idx="4">
                  <c:v>12</c:v>
                </c:pt>
              </c:numCache>
            </c:numRef>
          </c:xVal>
          <c:yVal>
            <c:numRef>
              <c:f>'0307SUR'!$AD$24:$AD$28</c:f>
              <c:numCache>
                <c:formatCode>0\ </c:formatCode>
                <c:ptCount val="5"/>
                <c:pt idx="0">
                  <c:v>191</c:v>
                </c:pt>
                <c:pt idx="1">
                  <c:v>90</c:v>
                </c:pt>
                <c:pt idx="2">
                  <c:v>86</c:v>
                </c:pt>
                <c:pt idx="3">
                  <c:v>82</c:v>
                </c:pt>
                <c:pt idx="4">
                  <c:v>99</c:v>
                </c:pt>
              </c:numCache>
            </c:numRef>
          </c:yVal>
        </c:ser>
        <c:ser>
          <c:idx val="2"/>
          <c:order val="2"/>
          <c:tx>
            <c:v>Ditch Creek Siltstone</c:v>
          </c:tx>
          <c:spPr>
            <a:ln w="28575">
              <a:noFill/>
            </a:ln>
          </c:spPr>
          <c:xVal>
            <c:numRef>
              <c:f>'0307SUR'!$AC$23</c:f>
              <c:numCache>
                <c:formatCode>0\ </c:formatCode>
                <c:ptCount val="1"/>
                <c:pt idx="0">
                  <c:v>15</c:v>
                </c:pt>
              </c:numCache>
            </c:numRef>
          </c:xVal>
          <c:yVal>
            <c:numRef>
              <c:f>'0307SUR'!$AD$23</c:f>
              <c:numCache>
                <c:formatCode>0\ </c:formatCode>
                <c:ptCount val="1"/>
                <c:pt idx="0">
                  <c:v>131</c:v>
                </c:pt>
              </c:numCache>
            </c:numRef>
          </c:yVal>
        </c:ser>
        <c:ser>
          <c:idx val="1"/>
          <c:order val="3"/>
          <c:tx>
            <c:v>Osburger Gulch Sandstone</c:v>
          </c:tx>
          <c:spPr>
            <a:ln w="28575">
              <a:noFill/>
            </a:ln>
          </c:spPr>
          <c:xVal>
            <c:numRef>
              <c:f>'0307SUR'!$AC$19:$AC$22</c:f>
              <c:numCache>
                <c:formatCode>0\ </c:formatCode>
                <c:ptCount val="4"/>
                <c:pt idx="0">
                  <c:v>23</c:v>
                </c:pt>
                <c:pt idx="1">
                  <c:v>22</c:v>
                </c:pt>
                <c:pt idx="2">
                  <c:v>20</c:v>
                </c:pt>
                <c:pt idx="3">
                  <c:v>21</c:v>
                </c:pt>
              </c:numCache>
            </c:numRef>
          </c:xVal>
          <c:yVal>
            <c:numRef>
              <c:f>'0307SUR'!$AD$19:$AD$22</c:f>
              <c:numCache>
                <c:formatCode>0\ </c:formatCode>
                <c:ptCount val="4"/>
                <c:pt idx="0">
                  <c:v>219</c:v>
                </c:pt>
                <c:pt idx="1">
                  <c:v>184</c:v>
                </c:pt>
                <c:pt idx="2">
                  <c:v>159</c:v>
                </c:pt>
                <c:pt idx="3">
                  <c:v>173</c:v>
                </c:pt>
              </c:numCache>
            </c:numRef>
          </c:yVal>
        </c:ser>
        <c:ser>
          <c:idx val="0"/>
          <c:order val="4"/>
          <c:tx>
            <c:v>Klamath River Conglomerate</c:v>
          </c:tx>
          <c:spPr>
            <a:ln w="28575">
              <a:noFill/>
            </a:ln>
          </c:spPr>
          <c:xVal>
            <c:numRef>
              <c:f>'0307SUR'!$AC$18</c:f>
              <c:numCache>
                <c:formatCode>0\ </c:formatCode>
                <c:ptCount val="1"/>
                <c:pt idx="0">
                  <c:v>32</c:v>
                </c:pt>
              </c:numCache>
            </c:numRef>
          </c:xVal>
          <c:yVal>
            <c:numRef>
              <c:f>'0307SUR'!$AD$18</c:f>
              <c:numCache>
                <c:formatCode>0\ </c:formatCode>
                <c:ptCount val="1"/>
                <c:pt idx="0">
                  <c:v>230</c:v>
                </c:pt>
              </c:numCache>
            </c:numRef>
          </c:yVal>
        </c:ser>
        <c:ser>
          <c:idx val="5"/>
          <c:order val="5"/>
          <c:tx>
            <c:v>Ochoco Basin</c:v>
          </c:tx>
          <c:spPr>
            <a:ln w="28575">
              <a:noFill/>
            </a:ln>
          </c:spPr>
          <c:xVal>
            <c:numRef>
              <c:f>'0307SUR'!$AF$18:$AF$27</c:f>
              <c:numCache>
                <c:formatCode>0\ \ </c:formatCode>
                <c:ptCount val="10"/>
                <c:pt idx="0">
                  <c:v>19.3</c:v>
                </c:pt>
                <c:pt idx="1">
                  <c:v>12.7</c:v>
                </c:pt>
                <c:pt idx="2">
                  <c:v>20.2</c:v>
                </c:pt>
                <c:pt idx="3">
                  <c:v>16.899999999999999</c:v>
                </c:pt>
                <c:pt idx="4">
                  <c:v>19.100000000000001</c:v>
                </c:pt>
                <c:pt idx="5">
                  <c:v>10.1</c:v>
                </c:pt>
                <c:pt idx="6">
                  <c:v>12.3</c:v>
                </c:pt>
                <c:pt idx="7">
                  <c:v>19</c:v>
                </c:pt>
                <c:pt idx="8">
                  <c:v>11.6</c:v>
                </c:pt>
                <c:pt idx="9">
                  <c:v>12</c:v>
                </c:pt>
              </c:numCache>
            </c:numRef>
          </c:xVal>
          <c:yVal>
            <c:numRef>
              <c:f>'0307SUR'!$AG$18:$AG$27</c:f>
              <c:numCache>
                <c:formatCode>0\ \ </c:formatCode>
                <c:ptCount val="10"/>
                <c:pt idx="0">
                  <c:v>147</c:v>
                </c:pt>
                <c:pt idx="1">
                  <c:v>102</c:v>
                </c:pt>
                <c:pt idx="2">
                  <c:v>188</c:v>
                </c:pt>
                <c:pt idx="3">
                  <c:v>175.6</c:v>
                </c:pt>
                <c:pt idx="4">
                  <c:v>166.7</c:v>
                </c:pt>
                <c:pt idx="5">
                  <c:v>88.4</c:v>
                </c:pt>
                <c:pt idx="6">
                  <c:v>99.1</c:v>
                </c:pt>
                <c:pt idx="7">
                  <c:v>159.30000000000001</c:v>
                </c:pt>
                <c:pt idx="8">
                  <c:v>96.5</c:v>
                </c:pt>
                <c:pt idx="9">
                  <c:v>93.2</c:v>
                </c:pt>
              </c:numCache>
            </c:numRef>
          </c:yVal>
        </c:ser>
        <c:axId val="75908608"/>
        <c:axId val="75910528"/>
      </c:scatterChart>
      <c:valAx>
        <c:axId val="759086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Sc (ppm)</a:t>
                </a:r>
              </a:p>
            </c:rich>
          </c:tx>
          <c:layout/>
        </c:title>
        <c:numFmt formatCode="0\ " sourceLinked="1"/>
        <c:majorTickMark val="none"/>
        <c:tickLblPos val="nextTo"/>
        <c:crossAx val="75910528"/>
        <c:crosses val="autoZero"/>
        <c:crossBetween val="midCat"/>
      </c:valAx>
      <c:valAx>
        <c:axId val="759105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 (ppm)</a:t>
                </a:r>
              </a:p>
            </c:rich>
          </c:tx>
          <c:layout/>
        </c:title>
        <c:numFmt formatCode="0\ " sourceLinked="1"/>
        <c:majorTickMark val="none"/>
        <c:tickLblPos val="nextTo"/>
        <c:crossAx val="75908608"/>
        <c:crosses val="autoZero"/>
        <c:crossBetween val="midCat"/>
      </c:valAx>
    </c:plotArea>
    <c:legend>
      <c:legendPos val="r"/>
      <c:layout/>
    </c:legend>
    <c:plotVisOnly val="1"/>
  </c:chart>
  <c:spPr>
    <a:solidFill>
      <a:srgbClr val="FFFFFF">
        <a:alpha val="63922"/>
      </a:srgbClr>
    </a:solidFill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399F-4C0C-44A3-93D7-CB8A8448381D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EBBE-2D81-4411-9F65-BED08F717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399F-4C0C-44A3-93D7-CB8A8448381D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EBBE-2D81-4411-9F65-BED08F717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399F-4C0C-44A3-93D7-CB8A8448381D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EBBE-2D81-4411-9F65-BED08F717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399F-4C0C-44A3-93D7-CB8A8448381D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EBBE-2D81-4411-9F65-BED08F717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399F-4C0C-44A3-93D7-CB8A8448381D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EBBE-2D81-4411-9F65-BED08F717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399F-4C0C-44A3-93D7-CB8A8448381D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EBBE-2D81-4411-9F65-BED08F717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399F-4C0C-44A3-93D7-CB8A8448381D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EBBE-2D81-4411-9F65-BED08F717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399F-4C0C-44A3-93D7-CB8A8448381D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EBBE-2D81-4411-9F65-BED08F717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399F-4C0C-44A3-93D7-CB8A8448381D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EBBE-2D81-4411-9F65-BED08F717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399F-4C0C-44A3-93D7-CB8A8448381D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EBBE-2D81-4411-9F65-BED08F717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399F-4C0C-44A3-93D7-CB8A8448381D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EBBE-2D81-4411-9F65-BED08F717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0399F-4C0C-44A3-93D7-CB8A8448381D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9EBBE-2D81-4411-9F65-BED08F717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62917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686800" cy="99060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Determining Cretaceous Paleogeography through Sedimentary Geochemistry: Relationships between the Hornbrook Formation, Ochoco Basin, and Great Valley Group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8686800" cy="457200"/>
          </a:xfrm>
        </p:spPr>
        <p:txBody>
          <a:bodyPr>
            <a:normAutofit/>
          </a:bodyPr>
          <a:lstStyle/>
          <a:p>
            <a:pPr algn="l"/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Kathleen D. Surpless, Department of Geosciences, Trinity University, San Antonio TX 78212</a:t>
            </a:r>
            <a:endPara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575995"/>
            <a:ext cx="4876800" cy="1200329"/>
          </a:xfrm>
          <a:prstGeom prst="rect">
            <a:avLst/>
          </a:prstGeom>
          <a:solidFill>
            <a:srgbClr val="FFFFFF">
              <a:alpha val="6392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Continuing work:</a:t>
            </a:r>
          </a:p>
          <a:p>
            <a:pPr marL="342900" indent="-342900"/>
            <a:r>
              <a:rPr lang="en-US" sz="1400" dirty="0" smtClean="0">
                <a:solidFill>
                  <a:srgbClr val="002060"/>
                </a:solidFill>
              </a:rPr>
              <a:t>	Verify and document apparent overlap in geochronology and major-and trace-element geochemistry to test spatial versus temporal relationships throughout the Hornbrook  Formation, Ochoco basin, and Great Valley Group.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" y="1613595"/>
            <a:ext cx="8763000" cy="1384995"/>
          </a:xfrm>
          <a:prstGeom prst="rect">
            <a:avLst/>
          </a:prstGeom>
          <a:solidFill>
            <a:srgbClr val="FFFFFF">
              <a:alpha val="38824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rgbClr val="002060"/>
                </a:solidFill>
              </a:rPr>
              <a:t>Trace-element geochemistry of the Hornbrook Formation and the Ochoco Basin suggests a combined Hornbrook-Ochoco basin, consistent with detrital zircon ages.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rgbClr val="002060"/>
                </a:solidFill>
              </a:rPr>
              <a:t>Whole-rock neodymium isotopic analysis of samples from the Hornbrook Formation , Ochoco Basin, and northern Great Valley Group display significant overlap and are consistent with provenance in the Sierran arc.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rgbClr val="002060"/>
                </a:solidFill>
              </a:rPr>
              <a:t>Together, these three basins contain sediment derived from the northern Sierran arc, Klamath Mountains, and Blue Mountains; results suggest that the three basins may have been one single system.</a:t>
            </a:r>
          </a:p>
        </p:txBody>
      </p:sp>
      <p:pic>
        <p:nvPicPr>
          <p:cNvPr id="9" name="Picture 8" descr="GVG, Ochoco, Hornbrook 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307854"/>
            <a:ext cx="3461580" cy="3429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308795"/>
            <a:ext cx="1945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results:</a:t>
            </a:r>
          </a:p>
        </p:txBody>
      </p:sp>
      <p:graphicFrame>
        <p:nvGraphicFramePr>
          <p:cNvPr id="13" name="Content Placeholder 4"/>
          <p:cNvGraphicFramePr>
            <a:graphicFrameLocks/>
          </p:cNvGraphicFramePr>
          <p:nvPr/>
        </p:nvGraphicFramePr>
        <p:xfrm>
          <a:off x="304800" y="3061395"/>
          <a:ext cx="48768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138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Determining Cretaceous Paleogeography through Sedimentary Geochemistry: Relationships between the Hornbrook Formation, Ochoco Basin, and Great Valley Group</vt:lpstr>
    </vt:vector>
  </TitlesOfParts>
  <Company>Trinity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ksurples</dc:creator>
  <cp:lastModifiedBy>ksurples</cp:lastModifiedBy>
  <cp:revision>20</cp:revision>
  <dcterms:created xsi:type="dcterms:W3CDTF">2008-08-21T17:45:36Z</dcterms:created>
  <dcterms:modified xsi:type="dcterms:W3CDTF">2010-09-23T21:13:09Z</dcterms:modified>
</cp:coreProperties>
</file>